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90" r:id="rId3"/>
  </p:sldMasterIdLst>
  <p:notesMasterIdLst>
    <p:notesMasterId r:id="rId107"/>
  </p:notesMasterIdLst>
  <p:sldIdLst>
    <p:sldId id="256" r:id="rId4"/>
    <p:sldId id="257" r:id="rId5"/>
    <p:sldId id="259" r:id="rId6"/>
    <p:sldId id="260" r:id="rId7"/>
    <p:sldId id="258" r:id="rId8"/>
    <p:sldId id="262" r:id="rId9"/>
    <p:sldId id="263" r:id="rId10"/>
    <p:sldId id="268" r:id="rId11"/>
    <p:sldId id="273" r:id="rId12"/>
    <p:sldId id="261" r:id="rId13"/>
    <p:sldId id="264" r:id="rId14"/>
    <p:sldId id="265" r:id="rId15"/>
    <p:sldId id="267" r:id="rId16"/>
    <p:sldId id="269" r:id="rId17"/>
    <p:sldId id="272" r:id="rId18"/>
    <p:sldId id="277" r:id="rId19"/>
    <p:sldId id="270" r:id="rId20"/>
    <p:sldId id="274" r:id="rId21"/>
    <p:sldId id="275" r:id="rId22"/>
    <p:sldId id="276" r:id="rId23"/>
    <p:sldId id="278" r:id="rId24"/>
    <p:sldId id="279" r:id="rId25"/>
    <p:sldId id="285" r:id="rId26"/>
    <p:sldId id="280" r:id="rId27"/>
    <p:sldId id="287" r:id="rId28"/>
    <p:sldId id="288" r:id="rId29"/>
    <p:sldId id="281" r:id="rId30"/>
    <p:sldId id="293" r:id="rId31"/>
    <p:sldId id="294" r:id="rId32"/>
    <p:sldId id="299" r:id="rId33"/>
    <p:sldId id="300" r:id="rId34"/>
    <p:sldId id="289" r:id="rId35"/>
    <p:sldId id="317" r:id="rId36"/>
    <p:sldId id="295" r:id="rId37"/>
    <p:sldId id="301" r:id="rId38"/>
    <p:sldId id="292" r:id="rId39"/>
    <p:sldId id="284" r:id="rId40"/>
    <p:sldId id="296" r:id="rId41"/>
    <p:sldId id="297" r:id="rId42"/>
    <p:sldId id="303" r:id="rId43"/>
    <p:sldId id="298" r:id="rId44"/>
    <p:sldId id="305" r:id="rId45"/>
    <p:sldId id="306" r:id="rId46"/>
    <p:sldId id="304" r:id="rId47"/>
    <p:sldId id="308" r:id="rId48"/>
    <p:sldId id="309" r:id="rId49"/>
    <p:sldId id="307" r:id="rId50"/>
    <p:sldId id="311" r:id="rId51"/>
    <p:sldId id="312" r:id="rId52"/>
    <p:sldId id="313" r:id="rId53"/>
    <p:sldId id="315" r:id="rId54"/>
    <p:sldId id="319" r:id="rId55"/>
    <p:sldId id="314" r:id="rId56"/>
    <p:sldId id="318" r:id="rId57"/>
    <p:sldId id="316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2" r:id="rId70"/>
    <p:sldId id="346" r:id="rId71"/>
    <p:sldId id="357" r:id="rId72"/>
    <p:sldId id="348" r:id="rId73"/>
    <p:sldId id="347" r:id="rId74"/>
    <p:sldId id="349" r:id="rId75"/>
    <p:sldId id="333" r:id="rId76"/>
    <p:sldId id="331" r:id="rId77"/>
    <p:sldId id="351" r:id="rId78"/>
    <p:sldId id="350" r:id="rId79"/>
    <p:sldId id="353" r:id="rId80"/>
    <p:sldId id="361" r:id="rId81"/>
    <p:sldId id="362" r:id="rId82"/>
    <p:sldId id="359" r:id="rId83"/>
    <p:sldId id="360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56" r:id="rId95"/>
    <p:sldId id="363" r:id="rId96"/>
    <p:sldId id="364" r:id="rId97"/>
    <p:sldId id="368" r:id="rId98"/>
    <p:sldId id="369" r:id="rId99"/>
    <p:sldId id="367" r:id="rId100"/>
    <p:sldId id="366" r:id="rId101"/>
    <p:sldId id="374" r:id="rId102"/>
    <p:sldId id="375" r:id="rId103"/>
    <p:sldId id="371" r:id="rId104"/>
    <p:sldId id="373" r:id="rId105"/>
    <p:sldId id="370" r:id="rId1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660"/>
  </p:normalViewPr>
  <p:slideViewPr>
    <p:cSldViewPr>
      <p:cViewPr>
        <p:scale>
          <a:sx n="76" d="100"/>
          <a:sy n="76" d="100"/>
        </p:scale>
        <p:origin x="-1230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presProps" Target="pres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viewProps" Target="view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4ADDC-EA9C-477F-96F8-D093E96B3A12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FB11-E43B-4920-B7A1-CC9FECF9A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081434-743B-D747-85C3-7A21116D41FC}" type="slidenum">
              <a:rPr lang="fr-FR">
                <a:solidFill>
                  <a:prstClr val="black"/>
                </a:solidFill>
              </a:rPr>
              <a:pPr/>
              <a:t>7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36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A5EA7E-18CB-E748-BB8A-7648C6523EEE}" type="slidenum">
              <a:rPr lang="fr-FR"/>
              <a:pPr/>
              <a:t>9</a:t>
            </a:fld>
            <a:endParaRPr lang="fr-FR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2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1EC0B-EA3D-DC4C-8BE9-3F9EDC9D52D4}" type="slidenum">
              <a:rPr lang="fr-FR"/>
              <a:pPr/>
              <a:t>11</a:t>
            </a:fld>
            <a:endParaRPr lang="fr-FR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39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27D26-2491-F94D-B979-445DB42CF926}" type="slidenum">
              <a:rPr lang="fr-FR">
                <a:solidFill>
                  <a:prstClr val="black"/>
                </a:solidFill>
              </a:rPr>
              <a:pPr/>
              <a:t>13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91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89F0EA-888A-9E49-B9D5-D696B46578F9}" type="slidenum">
              <a:rPr lang="fr-FR"/>
              <a:pPr/>
              <a:t>15</a:t>
            </a:fld>
            <a:endParaRPr lang="fr-FR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309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AA2E6E-FF6C-AC4D-AF6E-910EFF0F96C6}" type="slidenum">
              <a:rPr lang="fr-FR"/>
              <a:pPr/>
              <a:t>16</a:t>
            </a:fld>
            <a:endParaRPr lang="fr-FR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154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3F6497-D139-DE4B-AC7F-1A044C1F30C1}" type="slidenum">
              <a:rPr lang="fr-FR"/>
              <a:pPr/>
              <a:t>22</a:t>
            </a:fld>
            <a:endParaRPr lang="fr-FR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88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3694CF-1FB5-404E-BA86-7F9B8BF99782}" type="slidenum">
              <a:rPr lang="fr-FR"/>
              <a:pPr/>
              <a:t>35</a:t>
            </a:fld>
            <a:endParaRPr lang="fr-FR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073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506097-1E30-2845-8121-ED193CC482A6}" type="slidenum">
              <a:rPr lang="fr-FR">
                <a:solidFill>
                  <a:prstClr val="black"/>
                </a:solidFill>
              </a:rPr>
              <a:pPr/>
              <a:t>36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92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776 h 1906"/>
                <a:gd name="T4" fmla="*/ 5758 w 5740"/>
                <a:gd name="T5" fmla="*/ 1776 h 1906"/>
                <a:gd name="T6" fmla="*/ 575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91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9"/>
            <a:ext cx="7772400" cy="1920875"/>
          </a:xfrm>
        </p:spPr>
        <p:txBody>
          <a:bodyPr/>
          <a:lstStyle>
            <a:lvl1pPr>
              <a:defRPr sz="6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492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23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2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4" y="304800"/>
            <a:ext cx="2190751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1" y="304800"/>
            <a:ext cx="6419851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52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28600" y="304800"/>
            <a:ext cx="8763000" cy="617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68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3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35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1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9780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539875"/>
            <a:ext cx="4086225" cy="4940300"/>
          </a:xfrm>
        </p:spPr>
        <p:txBody>
          <a:bodyPr/>
          <a:lstStyle>
            <a:lvl1pPr>
              <a:defRPr sz="2800"/>
            </a:lvl1pPr>
            <a:lvl2pPr>
              <a:buFont typeface="Courier New" pitchFamily="49" charset="0"/>
              <a:buChar char="o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6" y="1539875"/>
            <a:ext cx="4086225" cy="4940300"/>
          </a:xfrm>
        </p:spPr>
        <p:txBody>
          <a:bodyPr/>
          <a:lstStyle>
            <a:lvl1pPr>
              <a:defRPr sz="2800"/>
            </a:lvl1pPr>
            <a:lvl2pPr>
              <a:buFont typeface="Courier New" pitchFamily="49" charset="0"/>
              <a:buChar char="o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48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114799"/>
            <a:ext cx="4040188" cy="24384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0"/>
          </p:nvPr>
        </p:nvSpPr>
        <p:spPr>
          <a:xfrm>
            <a:off x="457200" y="1570037"/>
            <a:ext cx="4040188" cy="2316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4724400" y="4114800"/>
            <a:ext cx="4040188" cy="2438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724400" y="1539875"/>
            <a:ext cx="4040188" cy="2346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2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8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 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862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097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5338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91867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0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346075"/>
            <a:ext cx="2087562" cy="6134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1" y="346075"/>
            <a:ext cx="6113463" cy="6134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957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31800" y="346075"/>
            <a:ext cx="8353425" cy="613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86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963AA0F-9EEA-B345-9869-93D64B0AD371}" type="slidenum">
              <a:rPr lang="fr-FR">
                <a:solidFill>
                  <a:srgbClr val="000000"/>
                </a:solidFill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66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5DD895-FFFF-FE46-9C11-C6AC0C7A503E}" type="slidenum">
              <a:rPr lang="fr-FR">
                <a:solidFill>
                  <a:srgbClr val="000000"/>
                </a:solidFill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5125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re. Texte et image de la bibliothè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'image de la bibliothèque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B56562-2369-2E49-A637-02639667A40F}" type="slidenum">
              <a:rPr lang="fr-FR">
                <a:solidFill>
                  <a:srgbClr val="000000"/>
                </a:solidFill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067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776 h 1906"/>
                <a:gd name="T4" fmla="*/ 5758 w 5740"/>
                <a:gd name="T5" fmla="*/ 1776 h 1906"/>
                <a:gd name="T6" fmla="*/ 575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491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9"/>
            <a:ext cx="7772400" cy="1920875"/>
          </a:xfrm>
        </p:spPr>
        <p:txBody>
          <a:bodyPr/>
          <a:lstStyle>
            <a:lvl1pPr>
              <a:defRPr sz="6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492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0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81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 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499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3659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600200"/>
            <a:ext cx="43053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3" y="1600200"/>
            <a:ext cx="43053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95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325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173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6390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527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61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6561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4" y="304800"/>
            <a:ext cx="2190751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1" y="304800"/>
            <a:ext cx="6419851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215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600200"/>
            <a:ext cx="43053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3" y="1600200"/>
            <a:ext cx="43053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696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28600" y="304800"/>
            <a:ext cx="8763000" cy="617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5593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5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0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8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3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47CB03ED-3B39-4622-9288-2674DDD7C87C}" type="datetimeFigureOut">
              <a:rPr lang="en-US" smtClean="0"/>
              <a:t>29-Oct-18</a:t>
            </a:fld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5DADC5A4-E016-48FC-BA2C-9A84704A565D}" type="slidenum">
              <a:rPr lang="en-US" smtClean="0"/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19462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9463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9464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6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467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776 h 1906"/>
                <a:gd name="T4" fmla="*/ 5758 w 5740"/>
                <a:gd name="T5" fmla="*/ 1776 h 1906"/>
                <a:gd name="T6" fmla="*/ 575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69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9470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947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0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None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46075"/>
            <a:ext cx="8353425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539875"/>
            <a:ext cx="8324850" cy="4940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31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60000"/>
        <a:buFont typeface="Monotype Sorts" pitchFamily="2" charset="2"/>
        <a:buChar char="n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803275" indent="-3460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70000"/>
        <a:buFont typeface="Courier New" pitchFamily="49" charset="0"/>
        <a:buChar char="o"/>
        <a:defRPr sz="2800">
          <a:solidFill>
            <a:schemeClr val="bg1"/>
          </a:solidFill>
          <a:latin typeface="+mn-lt"/>
        </a:defRPr>
      </a:lvl2pPr>
      <a:lvl3pPr marL="1146175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60000"/>
        <a:buFont typeface="Arial" pitchFamily="34" charset="0"/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47CB03ED-3B39-4622-9288-2674DDD7C87C}" type="datetimeFigureOut">
              <a:rPr lang="en-US" smtClean="0">
                <a:solidFill>
                  <a:srgbClr val="FFFFFF"/>
                </a:solidFill>
              </a:rPr>
              <a:pPr/>
              <a:t>29-Oct-18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5DADC5A4-E016-48FC-BA2C-9A84704A565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19462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463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464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466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467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776 h 1906"/>
                <a:gd name="T4" fmla="*/ 5758 w 5740"/>
                <a:gd name="T5" fmla="*/ 1776 h 1906"/>
                <a:gd name="T6" fmla="*/ 575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469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9470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47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02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1480782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VNI-Times" pitchFamily="2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None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d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radiographics.rsnajnls.org/content/vol19/issue5/images/large/g99se01g7x.jpeg" TargetMode="Externa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PHÂN TÍCH PHIM X QUANG NGỰC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smtClean="0"/>
              <a:t>THS.BS TRẦN THỊ THÚY TƯỜNG</a:t>
            </a:r>
          </a:p>
          <a:p>
            <a:pPr>
              <a:buNone/>
            </a:pPr>
            <a:r>
              <a:rPr lang="en-US" sz="2800" dirty="0" err="1" smtClean="0"/>
              <a:t>Bộ</a:t>
            </a:r>
            <a:r>
              <a:rPr lang="en-US" sz="2800" dirty="0" smtClean="0"/>
              <a:t> </a:t>
            </a:r>
            <a:r>
              <a:rPr lang="en-US" sz="2800" dirty="0" err="1" smtClean="0"/>
              <a:t>môn</a:t>
            </a:r>
            <a:r>
              <a:rPr lang="en-US" sz="2800" dirty="0" smtClean="0"/>
              <a:t> </a:t>
            </a:r>
            <a:r>
              <a:rPr lang="en-US" sz="2800" dirty="0" err="1" smtClean="0"/>
              <a:t>nội</a:t>
            </a:r>
            <a:r>
              <a:rPr lang="en-US" sz="2800" dirty="0" smtClean="0"/>
              <a:t> ĐHYD TPHCM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86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TƯ THẾ ĐỨNG NGAY</a:t>
            </a:r>
          </a:p>
        </p:txBody>
      </p:sp>
      <p:pic>
        <p:nvPicPr>
          <p:cNvPr id="3074" name="Picture 2" descr="C:\Users\ASUS\Desktop\DihjkoF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8" y="2019018"/>
            <a:ext cx="7621064" cy="40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2355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TH2</a:t>
            </a:r>
            <a:endParaRPr lang="en-US" dirty="0"/>
          </a:p>
        </p:txBody>
      </p:sp>
      <p:pic>
        <p:nvPicPr>
          <p:cNvPr id="2050" name="Picture 2" descr="C:\Users\User\Downloads\20181029_09251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413762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3600" y="2286000"/>
            <a:ext cx="251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BN NỮ 60 TUỔI, NV VÌ SỐT, HO ĐÀM VÀNG, KHÓ THỞ 1 TUẦN, TC : ĐÁI THÁO ĐƯỜNG 2- THA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6501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ASUS\Downloads\15398856_1558756154141243_926126982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48691"/>
            <a:ext cx="4191000" cy="48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600" y="2590800"/>
            <a:ext cx="3124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BẸNH NHÂN NAM 23 TUÔI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NV: VÌ  KHÓ THỞ NHẸ, ĐAU NGỰC PHẢI, SỐT NHẸ VỀ CHIỀU, HO KHAN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6218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smtClean="0"/>
              <a:t>TH4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BỆNH </a:t>
            </a:r>
            <a:r>
              <a:rPr lang="en-US" dirty="0" smtClean="0"/>
              <a:t>NHÂN NAM TUỔI</a:t>
            </a:r>
          </a:p>
          <a:p>
            <a:r>
              <a:rPr lang="en-US" dirty="0" smtClean="0"/>
              <a:t>NV VÌ HO ĐÀM 1 THÁNG, KHÔNG SỐT, KHÔNG ĐAU NGỰC, KHÔNG KHÓ THỞ</a:t>
            </a:r>
            <a:endParaRPr lang="en-US" dirty="0"/>
          </a:p>
        </p:txBody>
      </p:sp>
      <p:pic>
        <p:nvPicPr>
          <p:cNvPr id="2050" name="Picture 2" descr="C:\Users\ASUS\Downloads\15409460_1558756230807902_840217560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4114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8620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KẾT LUẬN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09650" lvl="1" indent="-609600" algn="just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80000"/>
              <a:buFont typeface="Wingdings" pitchFamily="2" charset="2"/>
              <a:buChar char="v"/>
              <a:defRPr/>
            </a:pPr>
            <a:r>
              <a:rPr lang="en-US" altLang="ja-JP" sz="3600" dirty="0" err="1">
                <a:ea typeface="MS PGothic" pitchFamily="34" charset="-128"/>
              </a:rPr>
              <a:t>Nắm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vững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bệnh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cảnh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lâm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sàng</a:t>
            </a:r>
            <a:r>
              <a:rPr lang="en-US" altLang="ja-JP" sz="3600" dirty="0">
                <a:ea typeface="MS PGothic" pitchFamily="34" charset="-128"/>
              </a:rPr>
              <a:t> </a:t>
            </a:r>
          </a:p>
          <a:p>
            <a:pPr marL="1009650" lvl="1" indent="-609600" algn="just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80000"/>
              <a:buFont typeface="Wingdings" pitchFamily="2" charset="2"/>
              <a:buChar char="v"/>
              <a:defRPr/>
            </a:pPr>
            <a:r>
              <a:rPr lang="en-US" altLang="ja-JP" sz="3600" dirty="0" err="1">
                <a:ea typeface="MS PGothic" pitchFamily="34" charset="-128"/>
              </a:rPr>
              <a:t>Đọc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lần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lượt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theo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thứ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tự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 smtClean="0">
                <a:ea typeface="MS PGothic" pitchFamily="34" charset="-128"/>
              </a:rPr>
              <a:t>các</a:t>
            </a:r>
            <a:r>
              <a:rPr lang="en-US" altLang="ja-JP" sz="3600" dirty="0" smtClean="0">
                <a:ea typeface="MS PGothic" pitchFamily="34" charset="-128"/>
              </a:rPr>
              <a:t> </a:t>
            </a:r>
            <a:r>
              <a:rPr lang="en-US" altLang="ja-JP" sz="3600" dirty="0" err="1" smtClean="0">
                <a:ea typeface="MS PGothic" pitchFamily="34" charset="-128"/>
              </a:rPr>
              <a:t>bước</a:t>
            </a:r>
            <a:r>
              <a:rPr lang="en-US" altLang="ja-JP" sz="3600" dirty="0" smtClean="0">
                <a:ea typeface="MS PGothic" pitchFamily="34" charset="-128"/>
              </a:rPr>
              <a:t>, </a:t>
            </a:r>
            <a:r>
              <a:rPr lang="en-US" altLang="ja-JP" sz="3600" dirty="0" err="1" smtClean="0">
                <a:ea typeface="MS PGothic" pitchFamily="34" charset="-128"/>
              </a:rPr>
              <a:t>theo</a:t>
            </a:r>
            <a:r>
              <a:rPr lang="en-US" altLang="ja-JP" sz="3600" dirty="0" smtClean="0">
                <a:ea typeface="MS PGothic" pitchFamily="34" charset="-128"/>
              </a:rPr>
              <a:t> </a:t>
            </a:r>
            <a:r>
              <a:rPr lang="en-US" altLang="ja-JP" sz="3600" dirty="0" err="1" smtClean="0">
                <a:ea typeface="MS PGothic" pitchFamily="34" charset="-128"/>
              </a:rPr>
              <a:t>từng</a:t>
            </a:r>
            <a:r>
              <a:rPr lang="en-US" altLang="ja-JP" sz="3600" dirty="0" smtClean="0">
                <a:ea typeface="MS PGothic" pitchFamily="34" charset="-128"/>
              </a:rPr>
              <a:t> </a:t>
            </a:r>
            <a:r>
              <a:rPr lang="en-US" altLang="ja-JP" sz="3600" dirty="0" err="1" smtClean="0">
                <a:ea typeface="MS PGothic" pitchFamily="34" charset="-128"/>
              </a:rPr>
              <a:t>vùng</a:t>
            </a:r>
            <a:r>
              <a:rPr lang="en-US" altLang="ja-JP" sz="3600" dirty="0" smtClean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để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tránh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sót</a:t>
            </a:r>
            <a:r>
              <a:rPr lang="en-US" altLang="ja-JP" sz="3600" dirty="0">
                <a:ea typeface="MS PGothic" pitchFamily="34" charset="-128"/>
              </a:rPr>
              <a:t> </a:t>
            </a:r>
            <a:endParaRPr lang="en-US" altLang="ja-JP" sz="3600" dirty="0" smtClean="0">
              <a:ea typeface="MS PGothic" pitchFamily="34" charset="-128"/>
            </a:endParaRPr>
          </a:p>
          <a:p>
            <a:pPr marL="1009650" lvl="1" indent="-609600" algn="just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80000"/>
              <a:buFont typeface="Wingdings" pitchFamily="2" charset="2"/>
              <a:buChar char="v"/>
              <a:defRPr/>
            </a:pPr>
            <a:r>
              <a:rPr lang="en-US" altLang="ja-JP" sz="3600" dirty="0" err="1" smtClean="0">
                <a:ea typeface="MS PGothic" pitchFamily="34" charset="-128"/>
              </a:rPr>
              <a:t>Mô</a:t>
            </a:r>
            <a:r>
              <a:rPr lang="en-US" altLang="ja-JP" sz="3600" dirty="0" smtClean="0">
                <a:ea typeface="MS PGothic" pitchFamily="34" charset="-128"/>
              </a:rPr>
              <a:t> </a:t>
            </a:r>
            <a:r>
              <a:rPr lang="en-US" altLang="ja-JP" sz="3600" dirty="0" err="1" smtClean="0">
                <a:ea typeface="MS PGothic" pitchFamily="34" charset="-128"/>
              </a:rPr>
              <a:t>tả</a:t>
            </a:r>
            <a:r>
              <a:rPr lang="en-US" altLang="ja-JP" sz="3600" dirty="0" smtClean="0">
                <a:ea typeface="MS PGothic" pitchFamily="34" charset="-128"/>
              </a:rPr>
              <a:t> </a:t>
            </a:r>
            <a:r>
              <a:rPr lang="en-US" altLang="ja-JP" sz="3600" dirty="0" err="1" smtClean="0">
                <a:ea typeface="MS PGothic" pitchFamily="34" charset="-128"/>
              </a:rPr>
              <a:t>các</a:t>
            </a:r>
            <a:r>
              <a:rPr lang="en-US" altLang="ja-JP" sz="3600" dirty="0" smtClean="0">
                <a:ea typeface="MS PGothic" pitchFamily="34" charset="-128"/>
              </a:rPr>
              <a:t> </a:t>
            </a:r>
            <a:r>
              <a:rPr lang="en-US" altLang="ja-JP" sz="3600" dirty="0" err="1" smtClean="0">
                <a:ea typeface="MS PGothic" pitchFamily="34" charset="-128"/>
              </a:rPr>
              <a:t>tổn</a:t>
            </a:r>
            <a:r>
              <a:rPr lang="en-US" altLang="ja-JP" sz="3600" dirty="0" smtClean="0">
                <a:ea typeface="MS PGothic" pitchFamily="34" charset="-128"/>
              </a:rPr>
              <a:t> </a:t>
            </a:r>
            <a:r>
              <a:rPr lang="en-US" altLang="ja-JP" sz="3600" smtClean="0">
                <a:ea typeface="MS PGothic" pitchFamily="34" charset="-128"/>
              </a:rPr>
              <a:t>thương</a:t>
            </a:r>
            <a:endParaRPr lang="en-US" altLang="ja-JP" sz="3600" dirty="0" smtClean="0">
              <a:ea typeface="MS PGothic" pitchFamily="34" charset="-128"/>
            </a:endParaRPr>
          </a:p>
          <a:p>
            <a:pPr marL="1009650" lvl="1" indent="-609600" algn="just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80000"/>
              <a:buFont typeface="Wingdings" pitchFamily="2" charset="2"/>
              <a:buChar char="v"/>
              <a:defRPr/>
            </a:pPr>
            <a:r>
              <a:rPr lang="en-US" altLang="ja-JP" sz="3600" dirty="0" err="1" smtClean="0">
                <a:ea typeface="MS PGothic" pitchFamily="34" charset="-128"/>
              </a:rPr>
              <a:t>Liệt</a:t>
            </a:r>
            <a:r>
              <a:rPr lang="en-US" altLang="ja-JP" sz="3600" dirty="0" smtClean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kê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nguyên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nhân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từng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tổn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thương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và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biện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luận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544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PCY-865-1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5075" y="1371600"/>
            <a:ext cx="5216525" cy="438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152400" y="2697540"/>
            <a:ext cx="35464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Vị</a:t>
            </a:r>
            <a:r>
              <a:rPr lang="fr-FR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trí</a:t>
            </a:r>
            <a:r>
              <a:rPr lang="fr-FR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xương</a:t>
            </a:r>
            <a:r>
              <a:rPr lang="fr-FR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đòn</a:t>
            </a:r>
            <a:r>
              <a:rPr lang="fr-FR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Xương</a:t>
            </a:r>
            <a:r>
              <a:rPr lang="fr-FR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sườn</a:t>
            </a:r>
            <a:r>
              <a:rPr lang="fr-FR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1 </a:t>
            </a:r>
            <a:r>
              <a:rPr lang="fr-FR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trước</a:t>
            </a:r>
            <a:r>
              <a:rPr lang="fr-FR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Xương</a:t>
            </a:r>
            <a:r>
              <a:rPr lang="fr-FR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sườn</a:t>
            </a:r>
            <a:r>
              <a:rPr lang="fr-FR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3, 4 </a:t>
            </a:r>
            <a:r>
              <a:rPr lang="fr-FR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sau</a:t>
            </a:r>
            <a:endParaRPr lang="fr-FR" sz="2400" dirty="0">
              <a:solidFill>
                <a:srgbClr val="FFFF00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145415" name="Line 7"/>
          <p:cNvSpPr>
            <a:spLocks noChangeShapeType="1"/>
          </p:cNvSpPr>
          <p:nvPr/>
        </p:nvSpPr>
        <p:spPr bwMode="auto">
          <a:xfrm flipV="1">
            <a:off x="5807075" y="3733800"/>
            <a:ext cx="271462" cy="7620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900737" y="1600200"/>
            <a:ext cx="457200" cy="457200"/>
            <a:chOff x="-576" y="3216"/>
            <a:chExt cx="288" cy="288"/>
          </a:xfrm>
        </p:grpSpPr>
        <p:sp>
          <p:nvSpPr>
            <p:cNvPr id="85008" name="Rectangle 10"/>
            <p:cNvSpPr>
              <a:spLocks noChangeArrowheads="1"/>
            </p:cNvSpPr>
            <p:nvPr/>
          </p:nvSpPr>
          <p:spPr bwMode="auto">
            <a:xfrm>
              <a:off x="-521" y="3222"/>
              <a:ext cx="18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fr-FR"/>
                <a:t>1</a:t>
              </a:r>
            </a:p>
          </p:txBody>
        </p:sp>
        <p:sp>
          <p:nvSpPr>
            <p:cNvPr id="85009" name="Oval 11"/>
            <p:cNvSpPr>
              <a:spLocks noChangeArrowheads="1"/>
            </p:cNvSpPr>
            <p:nvPr/>
          </p:nvSpPr>
          <p:spPr bwMode="auto">
            <a:xfrm>
              <a:off x="-576" y="3216"/>
              <a:ext cx="288" cy="288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205537" y="2057400"/>
            <a:ext cx="457200" cy="457200"/>
            <a:chOff x="-576" y="3216"/>
            <a:chExt cx="288" cy="288"/>
          </a:xfrm>
        </p:grpSpPr>
        <p:sp>
          <p:nvSpPr>
            <p:cNvPr id="85006" name="Rectangle 13"/>
            <p:cNvSpPr>
              <a:spLocks noChangeArrowheads="1"/>
            </p:cNvSpPr>
            <p:nvPr/>
          </p:nvSpPr>
          <p:spPr bwMode="auto">
            <a:xfrm>
              <a:off x="-521" y="3222"/>
              <a:ext cx="18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fr-FR"/>
                <a:t>2</a:t>
              </a:r>
            </a:p>
          </p:txBody>
        </p:sp>
        <p:sp>
          <p:nvSpPr>
            <p:cNvPr id="85007" name="Oval 14"/>
            <p:cNvSpPr>
              <a:spLocks noChangeArrowheads="1"/>
            </p:cNvSpPr>
            <p:nvPr/>
          </p:nvSpPr>
          <p:spPr bwMode="auto">
            <a:xfrm>
              <a:off x="-576" y="3216"/>
              <a:ext cx="288" cy="288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053137" y="2590800"/>
            <a:ext cx="457200" cy="457200"/>
            <a:chOff x="-576" y="3216"/>
            <a:chExt cx="288" cy="288"/>
          </a:xfrm>
        </p:grpSpPr>
        <p:sp>
          <p:nvSpPr>
            <p:cNvPr id="85004" name="Rectangle 16"/>
            <p:cNvSpPr>
              <a:spLocks noChangeArrowheads="1"/>
            </p:cNvSpPr>
            <p:nvPr/>
          </p:nvSpPr>
          <p:spPr bwMode="auto">
            <a:xfrm>
              <a:off x="-521" y="3222"/>
              <a:ext cx="18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fr-FR"/>
                <a:t>3</a:t>
              </a:r>
            </a:p>
          </p:txBody>
        </p:sp>
        <p:sp>
          <p:nvSpPr>
            <p:cNvPr id="85005" name="Oval 17"/>
            <p:cNvSpPr>
              <a:spLocks noChangeArrowheads="1"/>
            </p:cNvSpPr>
            <p:nvPr/>
          </p:nvSpPr>
          <p:spPr bwMode="auto">
            <a:xfrm>
              <a:off x="-576" y="3216"/>
              <a:ext cx="288" cy="288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967537" y="3581400"/>
            <a:ext cx="457200" cy="457200"/>
            <a:chOff x="-576" y="3216"/>
            <a:chExt cx="288" cy="288"/>
          </a:xfrm>
        </p:grpSpPr>
        <p:sp>
          <p:nvSpPr>
            <p:cNvPr id="85002" name="Rectangle 19"/>
            <p:cNvSpPr>
              <a:spLocks noChangeArrowheads="1"/>
            </p:cNvSpPr>
            <p:nvPr/>
          </p:nvSpPr>
          <p:spPr bwMode="auto">
            <a:xfrm>
              <a:off x="-521" y="3222"/>
              <a:ext cx="18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fr-FR"/>
                <a:t>4</a:t>
              </a:r>
            </a:p>
          </p:txBody>
        </p:sp>
        <p:sp>
          <p:nvSpPr>
            <p:cNvPr id="85003" name="Oval 20"/>
            <p:cNvSpPr>
              <a:spLocks noChangeArrowheads="1"/>
            </p:cNvSpPr>
            <p:nvPr/>
          </p:nvSpPr>
          <p:spPr bwMode="auto">
            <a:xfrm>
              <a:off x="-576" y="3216"/>
              <a:ext cx="288" cy="288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431800" y="346075"/>
            <a:ext cx="8353425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9pPr>
          </a:lstStyle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TƯ THẾ ĐỨNG NGAY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2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4" grpId="0" autoUpdateAnimBg="0"/>
      <p:bldP spid="1454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CUNG SƯỜN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:\Users\ASUS\Desktop\Dijko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1"/>
            <a:ext cx="8382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31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100"/>
          <p:cNvPicPr>
            <a:picLocks noChangeAspect="1" noChangeArrowheads="1"/>
          </p:cNvPicPr>
          <p:nvPr/>
        </p:nvPicPr>
        <p:blipFill>
          <a:blip r:embed="rId3">
            <a:lum bright="18000" contrast="6000"/>
            <a:grayscl/>
          </a:blip>
          <a:srcRect l="11124" t="179" r="8896"/>
          <a:stretch>
            <a:fillRect/>
          </a:stretch>
        </p:blipFill>
        <p:spPr bwMode="auto">
          <a:xfrm>
            <a:off x="228600" y="228601"/>
            <a:ext cx="5943600" cy="63246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6198414" y="2438400"/>
            <a:ext cx="2917786" cy="1685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FFFF"/>
                </a:solidFill>
                <a:cs typeface="Arial" pitchFamily="34" charset="0"/>
              </a:rPr>
              <a:t>Cung </a:t>
            </a:r>
            <a:r>
              <a:rPr lang="fr-FR" sz="2400" dirty="0" err="1" smtClean="0">
                <a:solidFill>
                  <a:srgbClr val="FFFFFF"/>
                </a:solidFill>
                <a:cs typeface="Arial" pitchFamily="34" charset="0"/>
              </a:rPr>
              <a:t>sườn</a:t>
            </a:r>
            <a:r>
              <a:rPr lang="fr-FR" sz="2400" dirty="0" smtClean="0">
                <a:solidFill>
                  <a:srgbClr val="FFFFFF"/>
                </a:solidFill>
                <a:cs typeface="Arial" pitchFamily="34" charset="0"/>
              </a:rPr>
              <a:t> 9 </a:t>
            </a:r>
            <a:r>
              <a:rPr lang="fr-FR" sz="2400" dirty="0" err="1" smtClean="0">
                <a:solidFill>
                  <a:srgbClr val="FFFFFF"/>
                </a:solidFill>
                <a:cs typeface="Arial" pitchFamily="34" charset="0"/>
              </a:rPr>
              <a:t>sau</a:t>
            </a:r>
            <a:r>
              <a:rPr lang="fr-FR" sz="24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FFFF"/>
                </a:solidFill>
                <a:cs typeface="Arial" pitchFamily="34" charset="0"/>
              </a:rPr>
              <a:t>Cung </a:t>
            </a:r>
            <a:r>
              <a:rPr lang="fr-FR" sz="2400" dirty="0" err="1" smtClean="0">
                <a:solidFill>
                  <a:srgbClr val="FFFFFF"/>
                </a:solidFill>
                <a:cs typeface="Arial" pitchFamily="34" charset="0"/>
              </a:rPr>
              <a:t>sườn</a:t>
            </a:r>
            <a:r>
              <a:rPr lang="fr-FR" sz="2400" dirty="0" smtClean="0">
                <a:solidFill>
                  <a:srgbClr val="FFFFFF"/>
                </a:solidFill>
                <a:cs typeface="Arial" pitchFamily="34" charset="0"/>
              </a:rPr>
              <a:t> 6 </a:t>
            </a:r>
            <a:r>
              <a:rPr lang="fr-FR" sz="2400" dirty="0" err="1" smtClean="0">
                <a:solidFill>
                  <a:srgbClr val="FFFFFF"/>
                </a:solidFill>
                <a:cs typeface="Arial" pitchFamily="34" charset="0"/>
              </a:rPr>
              <a:t>trước</a:t>
            </a:r>
            <a:r>
              <a:rPr lang="fr-FR" sz="24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endParaRPr lang="fr-FR" sz="2400" dirty="0">
              <a:solidFill>
                <a:srgbClr val="FFFFFF"/>
              </a:solidFill>
              <a:cs typeface="Arial" pitchFamily="34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dirty="0" err="1" smtClean="0">
                <a:solidFill>
                  <a:srgbClr val="FFFFFF"/>
                </a:solidFill>
                <a:cs typeface="Arial" pitchFamily="34" charset="0"/>
              </a:rPr>
              <a:t>Nằm</a:t>
            </a:r>
            <a:r>
              <a:rPr lang="fr-FR" sz="24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rgbClr val="FFFFFF"/>
                </a:solidFill>
                <a:cs typeface="Arial" pitchFamily="34" charset="0"/>
              </a:rPr>
              <a:t>trên</a:t>
            </a:r>
            <a:r>
              <a:rPr lang="fr-FR" sz="24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rgbClr val="FFFFFF"/>
                </a:solidFill>
                <a:cs typeface="Arial" pitchFamily="34" charset="0"/>
              </a:rPr>
              <a:t>cơ</a:t>
            </a:r>
            <a:r>
              <a:rPr lang="fr-FR" sz="24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rgbClr val="FFFFFF"/>
                </a:solidFill>
                <a:cs typeface="Arial" pitchFamily="34" charset="0"/>
              </a:rPr>
              <a:t>hoành</a:t>
            </a:r>
            <a:endParaRPr lang="fr-FR" sz="24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641028" name="Rectangle 4"/>
          <p:cNvSpPr>
            <a:spLocks noChangeArrowheads="1"/>
          </p:cNvSpPr>
          <p:nvPr/>
        </p:nvSpPr>
        <p:spPr bwMode="auto">
          <a:xfrm>
            <a:off x="4648200" y="339725"/>
            <a:ext cx="2381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>
                <a:solidFill>
                  <a:srgbClr val="FFFFFF"/>
                </a:solidFill>
                <a:cs typeface="Arial" pitchFamily="34" charset="0"/>
              </a:rPr>
              <a:t>1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191000" y="568325"/>
            <a:ext cx="1000125" cy="1692275"/>
            <a:chOff x="3312" y="365"/>
            <a:chExt cx="630" cy="1066"/>
          </a:xfrm>
        </p:grpSpPr>
        <p:sp>
          <p:nvSpPr>
            <p:cNvPr id="54298" name="Rectangle 6"/>
            <p:cNvSpPr>
              <a:spLocks noChangeArrowheads="1"/>
            </p:cNvSpPr>
            <p:nvPr/>
          </p:nvSpPr>
          <p:spPr bwMode="auto">
            <a:xfrm>
              <a:off x="3312" y="365"/>
              <a:ext cx="15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00">
                  <a:solidFill>
                    <a:srgbClr val="FFFFFF"/>
                  </a:solidFill>
                  <a:cs typeface="Arial" pitchFamily="34" charset="0"/>
                </a:rPr>
                <a:t>2</a:t>
              </a:r>
              <a:endParaRPr lang="fr-FR" sz="10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4299" name="Rectangle 7"/>
            <p:cNvSpPr>
              <a:spLocks noChangeArrowheads="1"/>
            </p:cNvSpPr>
            <p:nvPr/>
          </p:nvSpPr>
          <p:spPr bwMode="auto">
            <a:xfrm>
              <a:off x="3786" y="653"/>
              <a:ext cx="15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00">
                  <a:solidFill>
                    <a:srgbClr val="FFFFFF"/>
                  </a:solidFill>
                  <a:cs typeface="Arial" pitchFamily="34" charset="0"/>
                </a:rPr>
                <a:t>3</a:t>
              </a:r>
            </a:p>
          </p:txBody>
        </p:sp>
        <p:sp>
          <p:nvSpPr>
            <p:cNvPr id="54300" name="Rectangle 8"/>
            <p:cNvSpPr>
              <a:spLocks noChangeArrowheads="1"/>
            </p:cNvSpPr>
            <p:nvPr/>
          </p:nvSpPr>
          <p:spPr bwMode="auto">
            <a:xfrm>
              <a:off x="3696" y="941"/>
              <a:ext cx="15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00">
                  <a:solidFill>
                    <a:srgbClr val="FFFFFF"/>
                  </a:solidFill>
                  <a:cs typeface="Arial" pitchFamily="34" charset="0"/>
                </a:rPr>
                <a:t>4</a:t>
              </a:r>
            </a:p>
          </p:txBody>
        </p:sp>
        <p:sp>
          <p:nvSpPr>
            <p:cNvPr id="54301" name="Rectangle 9"/>
            <p:cNvSpPr>
              <a:spLocks noChangeArrowheads="1"/>
            </p:cNvSpPr>
            <p:nvPr/>
          </p:nvSpPr>
          <p:spPr bwMode="auto">
            <a:xfrm>
              <a:off x="3792" y="1277"/>
              <a:ext cx="15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00">
                  <a:solidFill>
                    <a:srgbClr val="FFFFFF"/>
                  </a:solidFill>
                  <a:cs typeface="Arial" pitchFamily="34" charset="0"/>
                </a:rPr>
                <a:t>5</a:t>
              </a:r>
            </a:p>
          </p:txBody>
        </p:sp>
      </p:grpSp>
      <p:sp>
        <p:nvSpPr>
          <p:cNvPr id="641034" name="Rectangle 10"/>
          <p:cNvSpPr>
            <a:spLocks noChangeArrowheads="1"/>
          </p:cNvSpPr>
          <p:nvPr/>
        </p:nvSpPr>
        <p:spPr bwMode="auto">
          <a:xfrm>
            <a:off x="4953000" y="2625725"/>
            <a:ext cx="2381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>
                <a:solidFill>
                  <a:srgbClr val="FFFFFF"/>
                </a:solidFill>
                <a:cs typeface="Arial" pitchFamily="34" charset="0"/>
              </a:rPr>
              <a:t>6</a:t>
            </a:r>
          </a:p>
        </p:txBody>
      </p:sp>
      <p:sp>
        <p:nvSpPr>
          <p:cNvPr id="641035" name="Rectangle 11"/>
          <p:cNvSpPr>
            <a:spLocks noChangeArrowheads="1"/>
          </p:cNvSpPr>
          <p:nvPr/>
        </p:nvSpPr>
        <p:spPr bwMode="auto">
          <a:xfrm>
            <a:off x="5029200" y="3387725"/>
            <a:ext cx="2381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>
                <a:solidFill>
                  <a:srgbClr val="FFFFFF"/>
                </a:solidFill>
                <a:cs typeface="Arial" pitchFamily="34" charset="0"/>
              </a:rPr>
              <a:t>7</a:t>
            </a:r>
          </a:p>
        </p:txBody>
      </p:sp>
      <p:sp>
        <p:nvSpPr>
          <p:cNvPr id="641036" name="Rectangle 12"/>
          <p:cNvSpPr>
            <a:spLocks noChangeArrowheads="1"/>
          </p:cNvSpPr>
          <p:nvPr/>
        </p:nvSpPr>
        <p:spPr bwMode="auto">
          <a:xfrm>
            <a:off x="5029200" y="4149725"/>
            <a:ext cx="2381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>
                <a:solidFill>
                  <a:srgbClr val="FFFFFF"/>
                </a:solidFill>
                <a:cs typeface="Arial" pitchFamily="34" charset="0"/>
              </a:rPr>
              <a:t>8</a:t>
            </a:r>
          </a:p>
        </p:txBody>
      </p:sp>
      <p:sp>
        <p:nvSpPr>
          <p:cNvPr id="641037" name="Rectangle 13"/>
          <p:cNvSpPr>
            <a:spLocks noChangeArrowheads="1"/>
          </p:cNvSpPr>
          <p:nvPr/>
        </p:nvSpPr>
        <p:spPr bwMode="auto">
          <a:xfrm>
            <a:off x="4953000" y="4987925"/>
            <a:ext cx="2381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>
                <a:solidFill>
                  <a:srgbClr val="FFFFFF"/>
                </a:solidFill>
                <a:cs typeface="Arial" pitchFamily="34" charset="0"/>
              </a:rPr>
              <a:t>9</a:t>
            </a: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192588" y="293687"/>
            <a:ext cx="1066800" cy="4953000"/>
            <a:chOff x="3313" y="192"/>
            <a:chExt cx="672" cy="3120"/>
          </a:xfrm>
        </p:grpSpPr>
        <p:sp>
          <p:nvSpPr>
            <p:cNvPr id="54289" name="Oval 15"/>
            <p:cNvSpPr>
              <a:spLocks noChangeArrowheads="1"/>
            </p:cNvSpPr>
            <p:nvPr/>
          </p:nvSpPr>
          <p:spPr bwMode="auto">
            <a:xfrm>
              <a:off x="3601" y="192"/>
              <a:ext cx="144" cy="192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4290" name="Oval 16"/>
            <p:cNvSpPr>
              <a:spLocks noChangeArrowheads="1"/>
            </p:cNvSpPr>
            <p:nvPr/>
          </p:nvSpPr>
          <p:spPr bwMode="auto">
            <a:xfrm>
              <a:off x="3313" y="336"/>
              <a:ext cx="144" cy="192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4291" name="Oval 17"/>
            <p:cNvSpPr>
              <a:spLocks noChangeArrowheads="1"/>
            </p:cNvSpPr>
            <p:nvPr/>
          </p:nvSpPr>
          <p:spPr bwMode="auto">
            <a:xfrm>
              <a:off x="3787" y="624"/>
              <a:ext cx="144" cy="192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4292" name="Oval 18"/>
            <p:cNvSpPr>
              <a:spLocks noChangeArrowheads="1"/>
            </p:cNvSpPr>
            <p:nvPr/>
          </p:nvSpPr>
          <p:spPr bwMode="auto">
            <a:xfrm>
              <a:off x="3697" y="912"/>
              <a:ext cx="144" cy="192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4293" name="Oval 19"/>
            <p:cNvSpPr>
              <a:spLocks noChangeArrowheads="1"/>
            </p:cNvSpPr>
            <p:nvPr/>
          </p:nvSpPr>
          <p:spPr bwMode="auto">
            <a:xfrm>
              <a:off x="3793" y="1248"/>
              <a:ext cx="144" cy="192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4294" name="Oval 20"/>
            <p:cNvSpPr>
              <a:spLocks noChangeArrowheads="1"/>
            </p:cNvSpPr>
            <p:nvPr/>
          </p:nvSpPr>
          <p:spPr bwMode="auto">
            <a:xfrm>
              <a:off x="3793" y="1632"/>
              <a:ext cx="144" cy="192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4295" name="Oval 21"/>
            <p:cNvSpPr>
              <a:spLocks noChangeArrowheads="1"/>
            </p:cNvSpPr>
            <p:nvPr/>
          </p:nvSpPr>
          <p:spPr bwMode="auto">
            <a:xfrm>
              <a:off x="3841" y="2112"/>
              <a:ext cx="144" cy="192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4296" name="Oval 22"/>
            <p:cNvSpPr>
              <a:spLocks noChangeArrowheads="1"/>
            </p:cNvSpPr>
            <p:nvPr/>
          </p:nvSpPr>
          <p:spPr bwMode="auto">
            <a:xfrm>
              <a:off x="3841" y="2592"/>
              <a:ext cx="144" cy="192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4297" name="Oval 23"/>
            <p:cNvSpPr>
              <a:spLocks noChangeArrowheads="1"/>
            </p:cNvSpPr>
            <p:nvPr/>
          </p:nvSpPr>
          <p:spPr bwMode="auto">
            <a:xfrm>
              <a:off x="3793" y="3120"/>
              <a:ext cx="144" cy="192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641048" name="Text Box 24"/>
          <p:cNvSpPr txBox="1">
            <a:spLocks noChangeArrowheads="1"/>
          </p:cNvSpPr>
          <p:nvPr/>
        </p:nvSpPr>
        <p:spPr bwMode="auto">
          <a:xfrm>
            <a:off x="2065338" y="760412"/>
            <a:ext cx="309998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solidFill>
                  <a:srgbClr val="FFFF00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641049" name="Text Box 25"/>
          <p:cNvSpPr txBox="1">
            <a:spLocks noChangeArrowheads="1"/>
          </p:cNvSpPr>
          <p:nvPr/>
        </p:nvSpPr>
        <p:spPr bwMode="auto">
          <a:xfrm>
            <a:off x="1524000" y="1039812"/>
            <a:ext cx="309998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solidFill>
                  <a:srgbClr val="FFFF00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641050" name="Text Box 26"/>
          <p:cNvSpPr txBox="1">
            <a:spLocks noChangeArrowheads="1"/>
          </p:cNvSpPr>
          <p:nvPr/>
        </p:nvSpPr>
        <p:spPr bwMode="auto">
          <a:xfrm>
            <a:off x="1219200" y="1649412"/>
            <a:ext cx="309998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solidFill>
                  <a:srgbClr val="FFFF00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641051" name="Text Box 27"/>
          <p:cNvSpPr txBox="1">
            <a:spLocks noChangeArrowheads="1"/>
          </p:cNvSpPr>
          <p:nvPr/>
        </p:nvSpPr>
        <p:spPr bwMode="auto">
          <a:xfrm>
            <a:off x="1143000" y="2792412"/>
            <a:ext cx="309998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solidFill>
                  <a:srgbClr val="FFFF00"/>
                </a:solidFill>
                <a:cs typeface="Arial" pitchFamily="34" charset="0"/>
              </a:rPr>
              <a:t>4</a:t>
            </a:r>
          </a:p>
        </p:txBody>
      </p:sp>
      <p:sp>
        <p:nvSpPr>
          <p:cNvPr id="641052" name="Text Box 28"/>
          <p:cNvSpPr txBox="1">
            <a:spLocks noChangeArrowheads="1"/>
          </p:cNvSpPr>
          <p:nvPr/>
        </p:nvSpPr>
        <p:spPr bwMode="auto">
          <a:xfrm>
            <a:off x="1150938" y="3630612"/>
            <a:ext cx="309998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solidFill>
                  <a:srgbClr val="FFFF00"/>
                </a:solidFill>
                <a:cs typeface="Arial" pitchFamily="34" charset="0"/>
              </a:rPr>
              <a:t>5</a:t>
            </a:r>
          </a:p>
        </p:txBody>
      </p:sp>
      <p:sp>
        <p:nvSpPr>
          <p:cNvPr id="641053" name="Text Box 29"/>
          <p:cNvSpPr txBox="1">
            <a:spLocks noChangeArrowheads="1"/>
          </p:cNvSpPr>
          <p:nvPr/>
        </p:nvSpPr>
        <p:spPr bwMode="auto">
          <a:xfrm>
            <a:off x="1150938" y="4637087"/>
            <a:ext cx="309998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>
                <a:solidFill>
                  <a:srgbClr val="FFFF00"/>
                </a:solidFill>
                <a:cs typeface="Arial" pitchFamily="34" charset="0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461962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HÍT ĐỦ SÂU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17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028" grpId="0"/>
      <p:bldP spid="641028" grpId="1"/>
      <p:bldP spid="641034" grpId="0"/>
      <p:bldP spid="641034" grpId="1"/>
      <p:bldP spid="641035" grpId="0"/>
      <p:bldP spid="641035" grpId="1"/>
      <p:bldP spid="641036" grpId="0"/>
      <p:bldP spid="641036" grpId="1"/>
      <p:bldP spid="641037" grpId="0"/>
      <p:bldP spid="641037" grpId="1"/>
      <p:bldP spid="641048" grpId="0"/>
      <p:bldP spid="641049" grpId="0"/>
      <p:bldP spid="641050" grpId="0"/>
      <p:bldP spid="641051" grpId="0"/>
      <p:bldP spid="641052" grpId="0"/>
      <p:bldP spid="6410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SUS\Desktop\Dijko12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89154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199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3"/>
          <p:cNvPicPr>
            <a:picLocks noChangeAspect="1" noChangeArrowheads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>
                <a:lum bright="-6000" contrast="6000"/>
              </a:blip>
              <a:srcRect/>
              <a:stretch>
                <a:fillRect/>
              </a:stretch>
            </p:blipFill>
          </mc:Choice>
          <mc:Fallback>
            <p:blipFill>
              <a:blip r:embed="rId4">
                <a:lum bright="-6000" contrast="6000"/>
              </a:blip>
              <a:srcRect/>
              <a:stretch>
                <a:fillRect/>
              </a:stretch>
            </p:blipFill>
          </mc:Fallback>
        </mc:AlternateContent>
        <p:spPr bwMode="auto">
          <a:xfrm>
            <a:off x="228600" y="260350"/>
            <a:ext cx="5076825" cy="62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8340" name="Text Box 4"/>
          <p:cNvSpPr txBox="1">
            <a:spLocks noChangeArrowheads="1"/>
          </p:cNvSpPr>
          <p:nvPr/>
        </p:nvSpPr>
        <p:spPr bwMode="auto">
          <a:xfrm>
            <a:off x="5562600" y="720694"/>
            <a:ext cx="3220872" cy="44935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fr-FR" sz="26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Tương</a:t>
            </a:r>
            <a:r>
              <a:rPr lang="fr-FR" sz="2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phản</a:t>
            </a:r>
            <a:r>
              <a:rPr lang="fr-FR" sz="2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tốt</a:t>
            </a:r>
            <a:endParaRPr lang="fr-FR" sz="26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eaLnBrk="0" hangingPunct="0">
              <a:defRPr/>
            </a:pPr>
            <a:r>
              <a:rPr lang="fr-FR" sz="2600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457200" indent="-457200" eaLnBrk="0" hangingPunct="0">
              <a:buFont typeface="Wingdings" pitchFamily="2" charset="2"/>
              <a:buChar char="§"/>
              <a:defRPr/>
            </a:pP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Thấy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rõ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mạch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máu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phổi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sau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cơ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hoành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và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sau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tim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  <a:p>
            <a:pPr marL="457200" indent="-457200" eaLnBrk="0" hangingPunct="0">
              <a:buFont typeface="Wingdings" pitchFamily="2" charset="2"/>
              <a:buChar char="§"/>
              <a:defRPr/>
            </a:pP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Thấy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rõ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các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đốt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sống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từ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T4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trở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lên</a:t>
            </a:r>
            <a:endParaRPr lang="fr-FR" sz="26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200" indent="-457200" eaLnBrk="0" hangingPunct="0">
              <a:buFont typeface="Wingdings" pitchFamily="2" charset="2"/>
              <a:buChar char="§"/>
              <a:defRPr/>
            </a:pP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Thấy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rõ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đường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cạnh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động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mạch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chủ</a:t>
            </a:r>
            <a:r>
              <a:rPr lang="fr-FR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fr-FR" sz="26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xuống</a:t>
            </a:r>
            <a:endParaRPr lang="fr-FR" sz="26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7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575" y="260350"/>
            <a:ext cx="4545013" cy="37020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1400" y="2743200"/>
            <a:ext cx="4140200" cy="38385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70660" name="Text Box 6"/>
          <p:cNvSpPr txBox="1">
            <a:spLocks noChangeArrowheads="1"/>
          </p:cNvSpPr>
          <p:nvPr/>
        </p:nvSpPr>
        <p:spPr bwMode="auto">
          <a:xfrm>
            <a:off x="533400" y="4514671"/>
            <a:ext cx="3315331" cy="17543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Tia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quá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mềm</a:t>
            </a: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thấy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được</a:t>
            </a: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chi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tiết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trung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thất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661" name="Text Box 7"/>
          <p:cNvSpPr txBox="1">
            <a:spLocks noChangeArrowheads="1"/>
          </p:cNvSpPr>
          <p:nvPr/>
        </p:nvSpPr>
        <p:spPr bwMode="auto">
          <a:xfrm>
            <a:off x="5562600" y="762000"/>
            <a:ext cx="2973891" cy="17543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Tia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quá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cứng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thấy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eaLnBrk="0" hangingPunct="0">
              <a:lnSpc>
                <a:spcPct val="150000"/>
              </a:lnSpc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chi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tiết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nhu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mô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752600"/>
          </a:xfrm>
        </p:spPr>
        <p:txBody>
          <a:bodyPr/>
          <a:lstStyle/>
          <a:p>
            <a:r>
              <a:rPr lang="en-US" sz="3600" dirty="0" smtClean="0"/>
              <a:t>DẤU HIỆU BĂNG QUA </a:t>
            </a:r>
            <a:r>
              <a:rPr lang="en-US" sz="3600" dirty="0"/>
              <a:t>THÀNH NGỰC(CROSSING CHEST WALL SIGN)</a:t>
            </a:r>
          </a:p>
        </p:txBody>
      </p:sp>
      <p:pic>
        <p:nvPicPr>
          <p:cNvPr id="7170" name="Picture 2" descr="C:\Users\ASUS\Desktop\Dijko2312F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686800" cy="318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7600" y="58674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BÚI TÓC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4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SUS\Desktop\D2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349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 smtClean="0"/>
              <a:t>KỸ THUẬT CHỤP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HÌNH PHỔI BÌNH THƯỜNG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 smtClean="0"/>
              <a:t>PHÂN TÍCH CÁC BẤT THƯỜNG TẠI PHỔI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3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KỸ THUẬT CHỤP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 smtClean="0"/>
              <a:t>HÌNH PHỔI BÌNH THƯỜNG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 smtClean="0"/>
              <a:t>PHÂN TÍCH CÁC BẤT THƯỜNG TẠI PHỔI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7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THỨ TỰ PHÂN TÍCH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763000" cy="487680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fr-FR" dirty="0" err="1"/>
              <a:t>Kiểm</a:t>
            </a:r>
            <a:r>
              <a:rPr lang="fr-FR" dirty="0"/>
              <a:t> </a:t>
            </a:r>
            <a:r>
              <a:rPr lang="fr-FR" dirty="0" err="1"/>
              <a:t>tra</a:t>
            </a:r>
            <a:r>
              <a:rPr lang="fr-FR" dirty="0"/>
              <a:t> </a:t>
            </a:r>
            <a:r>
              <a:rPr lang="fr-FR" dirty="0" err="1"/>
              <a:t>tên</a:t>
            </a:r>
            <a:r>
              <a:rPr lang="fr-FR" dirty="0"/>
              <a:t> </a:t>
            </a:r>
            <a:r>
              <a:rPr lang="fr-FR" dirty="0" err="1"/>
              <a:t>và</a:t>
            </a:r>
            <a:r>
              <a:rPr lang="fr-FR" dirty="0"/>
              <a:t> </a:t>
            </a:r>
            <a:r>
              <a:rPr lang="fr-FR" dirty="0" err="1"/>
              <a:t>ngày</a:t>
            </a:r>
            <a:r>
              <a:rPr lang="fr-FR" dirty="0"/>
              <a:t> </a:t>
            </a:r>
            <a:r>
              <a:rPr lang="fr-FR" dirty="0" err="1"/>
              <a:t>chụp</a:t>
            </a:r>
            <a:endParaRPr lang="fr-FR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fr-FR" dirty="0" err="1"/>
              <a:t>Kiểm</a:t>
            </a:r>
            <a:r>
              <a:rPr lang="fr-FR" dirty="0"/>
              <a:t> </a:t>
            </a:r>
            <a:r>
              <a:rPr lang="fr-FR" dirty="0" err="1"/>
              <a:t>tra</a:t>
            </a:r>
            <a:r>
              <a:rPr lang="fr-FR" dirty="0"/>
              <a:t> </a:t>
            </a:r>
            <a:r>
              <a:rPr lang="fr-FR" dirty="0" err="1"/>
              <a:t>chất</a:t>
            </a:r>
            <a:r>
              <a:rPr lang="fr-FR" dirty="0"/>
              <a:t> </a:t>
            </a:r>
            <a:r>
              <a:rPr lang="fr-FR" dirty="0" err="1"/>
              <a:t>lượng</a:t>
            </a:r>
            <a:r>
              <a:rPr lang="fr-FR" dirty="0"/>
              <a:t> </a:t>
            </a:r>
            <a:r>
              <a:rPr lang="fr-FR" dirty="0" err="1"/>
              <a:t>phim</a:t>
            </a:r>
            <a:r>
              <a:rPr lang="fr-FR" dirty="0"/>
              <a:t>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fr-FR" dirty="0" err="1"/>
              <a:t>T</a:t>
            </a:r>
            <a:r>
              <a:rPr lang="fr-FR" dirty="0" err="1" smtClean="0"/>
              <a:t>hành</a:t>
            </a:r>
            <a:r>
              <a:rPr lang="fr-FR" dirty="0" smtClean="0"/>
              <a:t> </a:t>
            </a:r>
            <a:r>
              <a:rPr lang="fr-FR" dirty="0" err="1" smtClean="0"/>
              <a:t>ngực</a:t>
            </a:r>
            <a:r>
              <a:rPr lang="fr-FR" dirty="0" smtClean="0"/>
              <a:t>, </a:t>
            </a:r>
            <a:r>
              <a:rPr lang="fr-FR" dirty="0" err="1" smtClean="0"/>
              <a:t>khung</a:t>
            </a:r>
            <a:r>
              <a:rPr lang="fr-FR" dirty="0" smtClean="0"/>
              <a:t> </a:t>
            </a:r>
            <a:r>
              <a:rPr lang="fr-FR" dirty="0" err="1" smtClean="0"/>
              <a:t>xương</a:t>
            </a:r>
            <a:endParaRPr lang="fr-FR" dirty="0" smtClean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fr-FR" dirty="0" err="1" smtClean="0"/>
              <a:t>Màng</a:t>
            </a:r>
            <a:r>
              <a:rPr lang="fr-FR" dirty="0" smtClean="0"/>
              <a:t> </a:t>
            </a:r>
            <a:r>
              <a:rPr lang="fr-FR" dirty="0" err="1" smtClean="0"/>
              <a:t>phổi</a:t>
            </a:r>
            <a:endParaRPr lang="fr-FR" dirty="0" smtClean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fr-FR" dirty="0" smtClean="0"/>
              <a:t>Trung </a:t>
            </a:r>
            <a:r>
              <a:rPr lang="fr-FR" dirty="0" err="1"/>
              <a:t>thất</a:t>
            </a:r>
            <a:r>
              <a:rPr lang="fr-FR" dirty="0"/>
              <a:t>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fr-FR" dirty="0" err="1" smtClean="0"/>
              <a:t>Nhu</a:t>
            </a:r>
            <a:r>
              <a:rPr lang="fr-FR" dirty="0" smtClean="0"/>
              <a:t> </a:t>
            </a:r>
            <a:r>
              <a:rPr lang="fr-FR" dirty="0" err="1" smtClean="0"/>
              <a:t>mô</a:t>
            </a:r>
            <a:r>
              <a:rPr lang="fr-FR" dirty="0" smtClean="0"/>
              <a:t> </a:t>
            </a:r>
            <a:r>
              <a:rPr lang="fr-FR" dirty="0" err="1" smtClean="0"/>
              <a:t>phổi</a:t>
            </a: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25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 ƯỚC ĐỘ CẢN TIA TRÊN XQ</a:t>
            </a:r>
            <a:endParaRPr lang="en-US" dirty="0"/>
          </a:p>
        </p:txBody>
      </p:sp>
      <p:pic>
        <p:nvPicPr>
          <p:cNvPr id="4" name="Picture 2" descr="102TUBES"/>
          <p:cNvPicPr>
            <a:picLocks noChangeAspect="1" noChangeArrowheads="1"/>
          </p:cNvPicPr>
          <p:nvPr/>
        </p:nvPicPr>
        <p:blipFill>
          <a:blip r:embed="rId2">
            <a:lum bright="24000" contrast="36000"/>
          </a:blip>
          <a:srcRect l="26703" t="10417" r="26123" b="57681"/>
          <a:stretch>
            <a:fillRect/>
          </a:stretch>
        </p:blipFill>
        <p:spPr bwMode="auto">
          <a:xfrm>
            <a:off x="0" y="1371600"/>
            <a:ext cx="9144000" cy="521880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33759" y="1408802"/>
            <a:ext cx="973343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err="1" smtClean="0">
                <a:solidFill>
                  <a:srgbClr val="000000"/>
                </a:solidFill>
                <a:cs typeface="Arial" pitchFamily="34" charset="0"/>
              </a:rPr>
              <a:t>Canxi</a:t>
            </a:r>
            <a:endParaRPr lang="fr-FR" sz="24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200400" y="1408802"/>
            <a:ext cx="970137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err="1" smtClean="0">
                <a:solidFill>
                  <a:srgbClr val="000000"/>
                </a:solidFill>
                <a:cs typeface="Arial" pitchFamily="34" charset="0"/>
              </a:rPr>
              <a:t>Nước</a:t>
            </a:r>
            <a:endParaRPr lang="fr-FR" sz="2400" dirty="0">
              <a:solidFill>
                <a:srgbClr val="000000"/>
              </a:solidFill>
              <a:latin typeface="Times New Roman" charset="0"/>
              <a:cs typeface="Arial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715000" y="1404337"/>
            <a:ext cx="643125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err="1" smtClean="0">
                <a:solidFill>
                  <a:srgbClr val="000000"/>
                </a:solidFill>
                <a:cs typeface="Arial" pitchFamily="34" charset="0"/>
              </a:rPr>
              <a:t>Mỡ</a:t>
            </a:r>
            <a:endParaRPr lang="fr-FR" sz="24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758112" y="1408802"/>
            <a:ext cx="92868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fr-FR" sz="2400" dirty="0" err="1" smtClean="0">
                <a:solidFill>
                  <a:srgbClr val="000000"/>
                </a:solidFill>
                <a:cs typeface="Arial" pitchFamily="34" charset="0"/>
              </a:rPr>
              <a:t>Khí</a:t>
            </a:r>
            <a:endParaRPr lang="fr-FR" sz="24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8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Montclus Aout 2007 05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grayscl/>
          </a:blip>
          <a:srcRect l="10532" t="3784" r="14752" b="14413"/>
          <a:stretch>
            <a:fillRect/>
          </a:stretch>
        </p:blipFill>
        <p:spPr>
          <a:xfrm>
            <a:off x="684213" y="260350"/>
            <a:ext cx="6089650" cy="6297613"/>
          </a:xfrm>
          <a:ln>
            <a:solidFill>
              <a:schemeClr val="bg1"/>
            </a:solidFill>
          </a:ln>
        </p:spPr>
      </p:pic>
      <p:sp>
        <p:nvSpPr>
          <p:cNvPr id="27651" name="AutoShape 3"/>
          <p:cNvSpPr>
            <a:spLocks noChangeArrowheads="1"/>
          </p:cNvSpPr>
          <p:nvPr/>
        </p:nvSpPr>
        <p:spPr bwMode="auto">
          <a:xfrm>
            <a:off x="7250112" y="625475"/>
            <a:ext cx="1512888" cy="441325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fr-FR" sz="2800" dirty="0" err="1" smtClean="0">
                <a:solidFill>
                  <a:schemeClr val="bg1"/>
                </a:solidFill>
                <a:latin typeface="Arial" charset="0"/>
              </a:rPr>
              <a:t>Canxi</a:t>
            </a:r>
            <a:endParaRPr lang="fr-FR" sz="2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7655" name="Line 8"/>
          <p:cNvSpPr>
            <a:spLocks noChangeShapeType="1"/>
          </p:cNvSpPr>
          <p:nvPr/>
        </p:nvSpPr>
        <p:spPr bwMode="auto">
          <a:xfrm flipH="1">
            <a:off x="4427538" y="2997200"/>
            <a:ext cx="3024187" cy="10795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656" name="Line 9"/>
          <p:cNvSpPr>
            <a:spLocks noChangeShapeType="1"/>
          </p:cNvSpPr>
          <p:nvPr/>
        </p:nvSpPr>
        <p:spPr bwMode="auto">
          <a:xfrm flipH="1">
            <a:off x="5508625" y="3860800"/>
            <a:ext cx="2087563" cy="7207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657" name="Line 10"/>
          <p:cNvSpPr>
            <a:spLocks noChangeShapeType="1"/>
          </p:cNvSpPr>
          <p:nvPr/>
        </p:nvSpPr>
        <p:spPr bwMode="auto">
          <a:xfrm flipH="1">
            <a:off x="6516688" y="4652963"/>
            <a:ext cx="863600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658" name="Line 12"/>
          <p:cNvSpPr>
            <a:spLocks noChangeShapeType="1"/>
          </p:cNvSpPr>
          <p:nvPr/>
        </p:nvSpPr>
        <p:spPr bwMode="auto">
          <a:xfrm flipH="1">
            <a:off x="4876800" y="838200"/>
            <a:ext cx="2286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7478712" y="2667000"/>
            <a:ext cx="1512888" cy="441325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fr-FR" sz="2800" dirty="0" err="1" smtClean="0">
                <a:solidFill>
                  <a:schemeClr val="bg1"/>
                </a:solidFill>
                <a:latin typeface="Arial" charset="0"/>
              </a:rPr>
              <a:t>Nước</a:t>
            </a:r>
            <a:endParaRPr lang="fr-FR" sz="2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7402512" y="3635375"/>
            <a:ext cx="1512888" cy="441325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fr-FR" sz="2800" dirty="0" err="1" smtClean="0">
                <a:solidFill>
                  <a:schemeClr val="bg1"/>
                </a:solidFill>
                <a:latin typeface="Arial" charset="0"/>
              </a:rPr>
              <a:t>Khí</a:t>
            </a:r>
            <a:endParaRPr lang="fr-FR" sz="2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7380288" y="4464050"/>
            <a:ext cx="1512888" cy="441325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" charset="0"/>
              </a:rPr>
              <a:t>M</a:t>
            </a:r>
            <a:r>
              <a:rPr lang="fr-FR" sz="2800" dirty="0" smtClean="0">
                <a:solidFill>
                  <a:schemeClr val="bg1"/>
                </a:solidFill>
                <a:latin typeface="Arial" charset="0"/>
              </a:rPr>
              <a:t>ỡ</a:t>
            </a:r>
            <a:endParaRPr lang="fr-FR" sz="28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53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5" name="Picture 5" descr="PCY-871-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3364"/>
            <a:ext cx="5765800" cy="63912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474134" y="685801"/>
            <a:ext cx="79925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4000" b="1" dirty="0" smtClean="0">
                <a:solidFill>
                  <a:srgbClr val="FFFF00"/>
                </a:solidFill>
              </a:rPr>
              <a:t>HÌNH ẢNH BÌNH THƯỜNG XQ THẲNG- NGHIÊNG</a:t>
            </a:r>
            <a:endParaRPr lang="fr-FR" sz="4000" b="1" dirty="0">
              <a:solidFill>
                <a:srgbClr val="FFFF00"/>
              </a:solidFill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2743200" y="3898493"/>
            <a:ext cx="392853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400" b="1" dirty="0" err="1" smtClean="0"/>
              <a:t>Thành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ngực</a:t>
            </a:r>
            <a:endParaRPr lang="fr-FR" sz="2400" b="1" dirty="0"/>
          </a:p>
          <a:p>
            <a:pPr algn="ctr">
              <a:spcBef>
                <a:spcPct val="50000"/>
              </a:spcBef>
            </a:pPr>
            <a:r>
              <a:rPr lang="fr-FR" sz="2400" b="1" dirty="0" err="1" smtClean="0"/>
              <a:t>Khung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xương</a:t>
            </a:r>
            <a:endParaRPr lang="fr-FR" sz="2400" b="1" dirty="0"/>
          </a:p>
          <a:p>
            <a:pPr algn="ctr">
              <a:spcBef>
                <a:spcPct val="50000"/>
              </a:spcBef>
            </a:pPr>
            <a:r>
              <a:rPr lang="fr-FR" sz="2400" b="1" dirty="0" err="1" smtClean="0"/>
              <a:t>Màng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phổi</a:t>
            </a:r>
            <a:endParaRPr lang="fr-FR" sz="2400" b="1" dirty="0" smtClean="0"/>
          </a:p>
          <a:p>
            <a:pPr algn="ctr">
              <a:spcBef>
                <a:spcPct val="50000"/>
              </a:spcBef>
            </a:pPr>
            <a:r>
              <a:rPr lang="fr-FR" sz="2400" b="1" dirty="0"/>
              <a:t>Trung </a:t>
            </a:r>
            <a:r>
              <a:rPr lang="fr-FR" sz="2400" b="1" dirty="0" err="1"/>
              <a:t>thất</a:t>
            </a:r>
            <a:endParaRPr lang="fr-FR" sz="2400" b="1" dirty="0"/>
          </a:p>
          <a:p>
            <a:pPr algn="ctr">
              <a:spcBef>
                <a:spcPct val="50000"/>
              </a:spcBef>
            </a:pPr>
            <a:r>
              <a:rPr lang="fr-FR" sz="2400" b="1" dirty="0" err="1"/>
              <a:t>Nhu</a:t>
            </a:r>
            <a:r>
              <a:rPr lang="fr-FR" sz="2400" b="1" dirty="0"/>
              <a:t> </a:t>
            </a:r>
            <a:r>
              <a:rPr lang="fr-FR" sz="2400" b="1" dirty="0" err="1" smtClean="0"/>
              <a:t>mô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phổ</a:t>
            </a:r>
            <a:r>
              <a:rPr lang="fr-FR" sz="2400" b="1" dirty="0" err="1" smtClean="0">
                <a:solidFill>
                  <a:srgbClr val="FF0000"/>
                </a:solidFill>
              </a:rPr>
              <a:t>i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autoUpdateAnimBg="0"/>
      <p:bldP spid="4096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Desktop\Unt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0678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32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586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CY-870-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66800"/>
            <a:ext cx="4800600" cy="50482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45067" y="1676400"/>
            <a:ext cx="325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b="1" dirty="0" err="1" smtClean="0">
                <a:solidFill>
                  <a:schemeClr val="hlink"/>
                </a:solidFill>
              </a:rPr>
              <a:t>Bóng</a:t>
            </a:r>
            <a:r>
              <a:rPr lang="fr-FR" sz="2400" b="1" dirty="0" smtClean="0">
                <a:solidFill>
                  <a:schemeClr val="hlink"/>
                </a:solidFill>
              </a:rPr>
              <a:t> </a:t>
            </a:r>
            <a:r>
              <a:rPr lang="fr-FR" sz="2400" b="1" dirty="0" err="1" smtClean="0">
                <a:solidFill>
                  <a:schemeClr val="hlink"/>
                </a:solidFill>
              </a:rPr>
              <a:t>vú</a:t>
            </a:r>
            <a:endParaRPr lang="fr-FR" sz="2400" b="1" dirty="0">
              <a:solidFill>
                <a:schemeClr val="hlink"/>
              </a:solidFill>
            </a:endParaRPr>
          </a:p>
        </p:txBody>
      </p:sp>
      <p:grpSp>
        <p:nvGrpSpPr>
          <p:cNvPr id="8203" name="Group 11"/>
          <p:cNvGrpSpPr>
            <a:grpSpLocks/>
          </p:cNvGrpSpPr>
          <p:nvPr/>
        </p:nvGrpSpPr>
        <p:grpSpPr bwMode="auto">
          <a:xfrm>
            <a:off x="7586134" y="4343400"/>
            <a:ext cx="1286933" cy="1143000"/>
            <a:chOff x="5376" y="2736"/>
            <a:chExt cx="912" cy="720"/>
          </a:xfrm>
        </p:grpSpPr>
        <p:sp>
          <p:nvSpPr>
            <p:cNvPr id="8199" name="Line 7"/>
            <p:cNvSpPr>
              <a:spLocks noChangeShapeType="1"/>
            </p:cNvSpPr>
            <p:nvPr/>
          </p:nvSpPr>
          <p:spPr bwMode="auto">
            <a:xfrm flipH="1" flipV="1">
              <a:off x="5904" y="2736"/>
              <a:ext cx="384" cy="336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0" name="Line 8"/>
            <p:cNvSpPr>
              <a:spLocks noChangeShapeType="1"/>
            </p:cNvSpPr>
            <p:nvPr/>
          </p:nvSpPr>
          <p:spPr bwMode="auto">
            <a:xfrm flipH="1" flipV="1">
              <a:off x="5376" y="3264"/>
              <a:ext cx="480" cy="192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2" name="Group 10"/>
          <p:cNvGrpSpPr>
            <a:grpSpLocks/>
          </p:cNvGrpSpPr>
          <p:nvPr/>
        </p:nvGrpSpPr>
        <p:grpSpPr bwMode="auto">
          <a:xfrm>
            <a:off x="2912533" y="4191000"/>
            <a:ext cx="1557867" cy="1295400"/>
            <a:chOff x="2064" y="2640"/>
            <a:chExt cx="1104" cy="816"/>
          </a:xfrm>
        </p:grpSpPr>
        <p:sp>
          <p:nvSpPr>
            <p:cNvPr id="8197" name="Line 5"/>
            <p:cNvSpPr>
              <a:spLocks noChangeShapeType="1"/>
            </p:cNvSpPr>
            <p:nvPr/>
          </p:nvSpPr>
          <p:spPr bwMode="auto">
            <a:xfrm flipV="1">
              <a:off x="2064" y="2640"/>
              <a:ext cx="624" cy="144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" name="Line 9"/>
            <p:cNvSpPr>
              <a:spLocks noChangeShapeType="1"/>
            </p:cNvSpPr>
            <p:nvPr/>
          </p:nvSpPr>
          <p:spPr bwMode="auto">
            <a:xfrm flipV="1">
              <a:off x="2544" y="3312"/>
              <a:ext cx="624" cy="144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541866" y="381000"/>
            <a:ext cx="29633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200" b="1" dirty="0" err="1" smtClean="0">
                <a:solidFill>
                  <a:srgbClr val="FFFF00"/>
                </a:solidFill>
              </a:rPr>
              <a:t>Thành</a:t>
            </a:r>
            <a:r>
              <a:rPr lang="fr-FR" sz="3200" b="1" dirty="0" smtClean="0">
                <a:solidFill>
                  <a:srgbClr val="FFFF00"/>
                </a:solidFill>
              </a:rPr>
              <a:t> </a:t>
            </a:r>
            <a:r>
              <a:rPr lang="fr-FR" sz="3200" b="1" dirty="0" err="1" smtClean="0">
                <a:solidFill>
                  <a:srgbClr val="FFFF00"/>
                </a:solidFill>
              </a:rPr>
              <a:t>ngực</a:t>
            </a:r>
            <a:endParaRPr lang="fr-FR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1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SUS\Desktop\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226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CY-871-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134" y="768350"/>
            <a:ext cx="4800600" cy="53213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41867" y="1828800"/>
            <a:ext cx="3251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NI-Times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NI-Times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NI-Times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NI-Times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NI-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solidFill>
                  <a:schemeClr val="hlink"/>
                </a:solidFill>
                <a:latin typeface="+mn-lt"/>
              </a:rPr>
              <a:t>Cơ</a:t>
            </a:r>
            <a:r>
              <a:rPr lang="fr-FR" sz="3200" b="1" dirty="0" smtClean="0">
                <a:solidFill>
                  <a:schemeClr val="hlink"/>
                </a:solidFill>
                <a:latin typeface="+mn-lt"/>
              </a:rPr>
              <a:t> </a:t>
            </a:r>
            <a:r>
              <a:rPr lang="fr-FR" sz="3200" b="1" dirty="0" err="1" smtClean="0">
                <a:solidFill>
                  <a:schemeClr val="hlink"/>
                </a:solidFill>
                <a:latin typeface="+mn-lt"/>
              </a:rPr>
              <a:t>hoành</a:t>
            </a:r>
            <a:endParaRPr lang="fr-FR" sz="3200" b="1" dirty="0">
              <a:solidFill>
                <a:schemeClr val="hlink"/>
              </a:solidFill>
              <a:latin typeface="+mn-lt"/>
            </a:endParaRPr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 flipH="1">
            <a:off x="4876800" y="4953000"/>
            <a:ext cx="2302933" cy="0"/>
          </a:xfrm>
          <a:prstGeom prst="line">
            <a:avLst/>
          </a:prstGeom>
          <a:noFill/>
          <a:ln w="57150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4876800" y="4495800"/>
            <a:ext cx="2235200" cy="0"/>
          </a:xfrm>
          <a:prstGeom prst="line">
            <a:avLst/>
          </a:prstGeom>
          <a:noFill/>
          <a:ln w="57150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677334" y="3200400"/>
            <a:ext cx="250613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NI-Times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NI-Times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NI-Times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NI-Times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NI-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Cơ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hoành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phải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cao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hơn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trái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2-3 cm</a:t>
            </a:r>
            <a:endParaRPr lang="fr-FR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487" name="Text Box 12"/>
          <p:cNvSpPr txBox="1">
            <a:spLocks noChangeArrowheads="1"/>
          </p:cNvSpPr>
          <p:nvPr/>
        </p:nvSpPr>
        <p:spPr bwMode="auto">
          <a:xfrm>
            <a:off x="541866" y="381000"/>
            <a:ext cx="22690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NI-Times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NI-Times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NI-Times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NI-Times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NI-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3200" b="1" dirty="0">
                <a:solidFill>
                  <a:srgbClr val="FFFF00"/>
                </a:solidFill>
                <a:latin typeface="+mn-lt"/>
              </a:rPr>
              <a:t>THÀNH NGỰC</a:t>
            </a:r>
            <a:endParaRPr lang="fr-FR" sz="32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438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autoUpdateAnimBg="0"/>
      <p:bldP spid="9224" grpId="0" animBg="1"/>
      <p:bldP spid="9225" grpId="0" animBg="1"/>
      <p:bldP spid="9227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CY-871-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134" y="768350"/>
            <a:ext cx="4800600" cy="53213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046" name="Group 14"/>
          <p:cNvGrpSpPr>
            <a:grpSpLocks/>
          </p:cNvGrpSpPr>
          <p:nvPr/>
        </p:nvGrpSpPr>
        <p:grpSpPr bwMode="auto">
          <a:xfrm>
            <a:off x="3657600" y="4619759"/>
            <a:ext cx="1625600" cy="762000"/>
            <a:chOff x="2592" y="2928"/>
            <a:chExt cx="1152" cy="480"/>
          </a:xfrm>
        </p:grpSpPr>
        <p:sp>
          <p:nvSpPr>
            <p:cNvPr id="21515" name="Line 9"/>
            <p:cNvSpPr>
              <a:spLocks noChangeShapeType="1"/>
            </p:cNvSpPr>
            <p:nvPr/>
          </p:nvSpPr>
          <p:spPr bwMode="auto">
            <a:xfrm flipH="1">
              <a:off x="2592" y="2928"/>
              <a:ext cx="1152" cy="48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6" name="Line 11"/>
            <p:cNvSpPr>
              <a:spLocks noChangeShapeType="1"/>
            </p:cNvSpPr>
            <p:nvPr/>
          </p:nvSpPr>
          <p:spPr bwMode="auto">
            <a:xfrm>
              <a:off x="3072" y="2976"/>
              <a:ext cx="96" cy="192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7" name="Group 15"/>
          <p:cNvGrpSpPr>
            <a:grpSpLocks/>
          </p:cNvGrpSpPr>
          <p:nvPr/>
        </p:nvGrpSpPr>
        <p:grpSpPr bwMode="auto">
          <a:xfrm>
            <a:off x="6299200" y="5029200"/>
            <a:ext cx="1828800" cy="685800"/>
            <a:chOff x="4464" y="3168"/>
            <a:chExt cx="1296" cy="432"/>
          </a:xfrm>
        </p:grpSpPr>
        <p:sp>
          <p:nvSpPr>
            <p:cNvPr id="21513" name="Line 10"/>
            <p:cNvSpPr>
              <a:spLocks noChangeShapeType="1"/>
            </p:cNvSpPr>
            <p:nvPr/>
          </p:nvSpPr>
          <p:spPr bwMode="auto">
            <a:xfrm>
              <a:off x="4464" y="3168"/>
              <a:ext cx="1296" cy="43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4" name="Line 12"/>
            <p:cNvSpPr>
              <a:spLocks noChangeShapeType="1"/>
            </p:cNvSpPr>
            <p:nvPr/>
          </p:nvSpPr>
          <p:spPr bwMode="auto">
            <a:xfrm flipH="1">
              <a:off x="5232" y="3168"/>
              <a:ext cx="96" cy="24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510" name="Text Box 16"/>
          <p:cNvSpPr txBox="1">
            <a:spLocks noChangeArrowheads="1"/>
          </p:cNvSpPr>
          <p:nvPr/>
        </p:nvSpPr>
        <p:spPr bwMode="auto">
          <a:xfrm>
            <a:off x="541866" y="381000"/>
            <a:ext cx="22690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NI-Times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NI-Times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NI-Times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NI-Times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NI-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3200" b="1" dirty="0" smtClean="0">
                <a:solidFill>
                  <a:srgbClr val="FFFF00"/>
                </a:solidFill>
                <a:latin typeface="+mn-lt"/>
              </a:rPr>
              <a:t>THÀNH NGỰC</a:t>
            </a:r>
            <a:endParaRPr lang="fr-FR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049" name="Text Box 17"/>
          <p:cNvSpPr txBox="1">
            <a:spLocks noChangeArrowheads="1"/>
          </p:cNvSpPr>
          <p:nvPr/>
        </p:nvSpPr>
        <p:spPr bwMode="auto">
          <a:xfrm>
            <a:off x="50799" y="1865668"/>
            <a:ext cx="3251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NI-Times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NI-Times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NI-Times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NI-Times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NI-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3200" b="1" dirty="0" err="1">
                <a:solidFill>
                  <a:schemeClr val="hlink"/>
                </a:solidFill>
                <a:latin typeface="+mn-lt"/>
              </a:rPr>
              <a:t>Cơ</a:t>
            </a:r>
            <a:r>
              <a:rPr lang="fr-FR" sz="3200" b="1" dirty="0">
                <a:solidFill>
                  <a:schemeClr val="hlink"/>
                </a:solidFill>
                <a:latin typeface="+mn-lt"/>
              </a:rPr>
              <a:t> </a:t>
            </a:r>
            <a:r>
              <a:rPr lang="fr-FR" sz="3200" b="1" dirty="0" err="1">
                <a:solidFill>
                  <a:schemeClr val="hlink"/>
                </a:solidFill>
                <a:latin typeface="+mn-lt"/>
              </a:rPr>
              <a:t>hoành</a:t>
            </a:r>
            <a:endParaRPr lang="fr-FR" sz="3200" b="1" dirty="0">
              <a:solidFill>
                <a:schemeClr val="hlink"/>
              </a:solidFill>
              <a:latin typeface="+mn-lt"/>
            </a:endParaRPr>
          </a:p>
        </p:txBody>
      </p:sp>
      <p:sp>
        <p:nvSpPr>
          <p:cNvPr id="44050" name="Text Box 18"/>
          <p:cNvSpPr txBox="1">
            <a:spLocks noChangeArrowheads="1"/>
          </p:cNvSpPr>
          <p:nvPr/>
        </p:nvSpPr>
        <p:spPr bwMode="auto">
          <a:xfrm>
            <a:off x="677334" y="3200400"/>
            <a:ext cx="250613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NI-Times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NI-Times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NI-Times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NI-Times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NI-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800" b="1" dirty="0" err="1" smtClean="0">
                <a:solidFill>
                  <a:srgbClr val="66FFFF"/>
                </a:solidFill>
                <a:latin typeface="+mn-lt"/>
              </a:rPr>
              <a:t>Lồi</a:t>
            </a:r>
            <a:r>
              <a:rPr lang="fr-FR" sz="2800" b="1" dirty="0" smtClean="0">
                <a:solidFill>
                  <a:srgbClr val="66FFFF"/>
                </a:solidFill>
                <a:latin typeface="+mn-lt"/>
              </a:rPr>
              <a:t> </a:t>
            </a:r>
            <a:r>
              <a:rPr lang="fr-FR" sz="2800" b="1" dirty="0" err="1" smtClean="0">
                <a:solidFill>
                  <a:srgbClr val="66FFFF"/>
                </a:solidFill>
                <a:latin typeface="+mn-lt"/>
              </a:rPr>
              <a:t>hướng</a:t>
            </a:r>
            <a:r>
              <a:rPr lang="fr-FR" sz="2800" b="1" dirty="0" smtClean="0">
                <a:solidFill>
                  <a:srgbClr val="66FFFF"/>
                </a:solidFill>
                <a:latin typeface="+mn-lt"/>
              </a:rPr>
              <a:t> </a:t>
            </a:r>
            <a:r>
              <a:rPr lang="fr-FR" sz="2800" b="1" dirty="0" err="1" smtClean="0">
                <a:solidFill>
                  <a:srgbClr val="66FFFF"/>
                </a:solidFill>
                <a:latin typeface="+mn-lt"/>
              </a:rPr>
              <a:t>về</a:t>
            </a:r>
            <a:r>
              <a:rPr lang="fr-FR" sz="2800" b="1" dirty="0" smtClean="0">
                <a:solidFill>
                  <a:srgbClr val="66FFFF"/>
                </a:solidFill>
                <a:latin typeface="+mn-lt"/>
              </a:rPr>
              <a:t> </a:t>
            </a:r>
            <a:r>
              <a:rPr lang="fr-FR" sz="2800" b="1" dirty="0" err="1" smtClean="0">
                <a:solidFill>
                  <a:srgbClr val="66FFFF"/>
                </a:solidFill>
                <a:latin typeface="+mn-lt"/>
              </a:rPr>
              <a:t>đỉnh</a:t>
            </a:r>
            <a:r>
              <a:rPr lang="fr-FR" sz="2800" b="1" dirty="0" smtClean="0">
                <a:solidFill>
                  <a:srgbClr val="66FFFF"/>
                </a:solidFill>
                <a:latin typeface="+mn-lt"/>
              </a:rPr>
              <a:t> </a:t>
            </a:r>
            <a:r>
              <a:rPr lang="fr-FR" sz="2800" b="1" dirty="0" err="1" smtClean="0">
                <a:solidFill>
                  <a:srgbClr val="66FFFF"/>
                </a:solidFill>
                <a:latin typeface="+mn-lt"/>
              </a:rPr>
              <a:t>phổi</a:t>
            </a:r>
            <a:r>
              <a:rPr lang="fr-FR" sz="2800" b="1" dirty="0" smtClean="0">
                <a:solidFill>
                  <a:srgbClr val="66FFFF"/>
                </a:solidFill>
                <a:latin typeface="+mn-lt"/>
              </a:rPr>
              <a:t> </a:t>
            </a:r>
            <a:r>
              <a:rPr lang="fr-FR" sz="2800" b="1" dirty="0" err="1" smtClean="0">
                <a:solidFill>
                  <a:srgbClr val="66FFFF"/>
                </a:solidFill>
                <a:latin typeface="+mn-lt"/>
              </a:rPr>
              <a:t>với</a:t>
            </a:r>
            <a:r>
              <a:rPr lang="fr-FR" sz="2800" b="1" dirty="0" smtClean="0">
                <a:solidFill>
                  <a:srgbClr val="66FFFF"/>
                </a:solidFill>
                <a:latin typeface="+mn-lt"/>
              </a:rPr>
              <a:t> </a:t>
            </a:r>
            <a:r>
              <a:rPr lang="fr-FR" sz="2800" b="1" dirty="0" err="1" smtClean="0">
                <a:solidFill>
                  <a:srgbClr val="66FFFF"/>
                </a:solidFill>
                <a:latin typeface="+mn-lt"/>
              </a:rPr>
              <a:t>chiều</a:t>
            </a:r>
            <a:r>
              <a:rPr lang="fr-FR" sz="2800" b="1" dirty="0" smtClean="0">
                <a:solidFill>
                  <a:srgbClr val="66FFFF"/>
                </a:solidFill>
                <a:latin typeface="+mn-lt"/>
              </a:rPr>
              <a:t> </a:t>
            </a:r>
            <a:r>
              <a:rPr lang="fr-FR" sz="2800" b="1" dirty="0" err="1" smtClean="0">
                <a:solidFill>
                  <a:srgbClr val="66FFFF"/>
                </a:solidFill>
                <a:latin typeface="+mn-lt"/>
              </a:rPr>
              <a:t>cao</a:t>
            </a:r>
            <a:r>
              <a:rPr lang="fr-FR" sz="2800" b="1" dirty="0" smtClean="0">
                <a:solidFill>
                  <a:srgbClr val="66FFFF"/>
                </a:solidFill>
                <a:latin typeface="+mn-lt"/>
              </a:rPr>
              <a:t> </a:t>
            </a:r>
            <a:r>
              <a:rPr lang="fr-FR" sz="2800" b="1" dirty="0" err="1" smtClean="0">
                <a:solidFill>
                  <a:srgbClr val="66FFFF"/>
                </a:solidFill>
                <a:latin typeface="+mn-lt"/>
              </a:rPr>
              <a:t>khoảng</a:t>
            </a:r>
            <a:r>
              <a:rPr lang="fr-FR" sz="2800" b="1" dirty="0" smtClean="0">
                <a:solidFill>
                  <a:srgbClr val="66FFFF"/>
                </a:solidFill>
                <a:latin typeface="+mn-lt"/>
              </a:rPr>
              <a:t> 1.5 cm</a:t>
            </a:r>
            <a:endParaRPr lang="fr-FR" sz="2800" b="1" dirty="0">
              <a:solidFill>
                <a:srgbClr val="66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651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4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9" grpId="0" autoUpdateAnimBg="0"/>
      <p:bldP spid="44050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PHIM XQ PHỔI ĐẠT CHUẨN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: </a:t>
            </a:r>
            <a:r>
              <a:rPr lang="en-US" dirty="0" err="1"/>
              <a:t>đứng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 smtClean="0"/>
              <a:t>thẳng</a:t>
            </a: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Tia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Hít</a:t>
            </a:r>
            <a:r>
              <a:rPr lang="en-US" dirty="0" smtClean="0"/>
              <a:t> </a:t>
            </a:r>
            <a:r>
              <a:rPr lang="en-US" dirty="0" err="1" smtClean="0"/>
              <a:t>đủ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Xương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phế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Cường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tia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3" t="5208" r="21875" b="22917"/>
          <a:stretch>
            <a:fillRect/>
          </a:stretch>
        </p:blipFill>
        <p:spPr bwMode="auto">
          <a:xfrm>
            <a:off x="711200" y="179388"/>
            <a:ext cx="7162800" cy="667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2675467" y="17526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FF3300"/>
                </a:solidFill>
              </a:rPr>
              <a:t>Khí</a:t>
            </a:r>
            <a:r>
              <a:rPr lang="en-US" sz="1400" dirty="0">
                <a:solidFill>
                  <a:srgbClr val="FF3300"/>
                </a:solidFill>
              </a:rPr>
              <a:t> </a:t>
            </a:r>
            <a:r>
              <a:rPr lang="en-US" sz="1400" dirty="0" err="1" smtClean="0">
                <a:solidFill>
                  <a:srgbClr val="FF3300"/>
                </a:solidFill>
              </a:rPr>
              <a:t>quản</a:t>
            </a:r>
            <a:endParaRPr lang="en-US" sz="1400" dirty="0">
              <a:solidFill>
                <a:srgbClr val="FF3300"/>
              </a:solidFill>
            </a:endParaRPr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1608667" y="3352800"/>
            <a:ext cx="1066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err="1" smtClean="0">
                <a:solidFill>
                  <a:srgbClr val="FF3300"/>
                </a:solidFill>
              </a:rPr>
              <a:t>Rốn</a:t>
            </a:r>
            <a:r>
              <a:rPr lang="en-US" sz="1400" dirty="0" smtClean="0">
                <a:solidFill>
                  <a:srgbClr val="FF3300"/>
                </a:solidFill>
              </a:rPr>
              <a:t> </a:t>
            </a:r>
            <a:r>
              <a:rPr lang="en-US" sz="1400" dirty="0" err="1" smtClean="0">
                <a:solidFill>
                  <a:srgbClr val="FF3300"/>
                </a:solidFill>
              </a:rPr>
              <a:t>phổi</a:t>
            </a:r>
            <a:r>
              <a:rPr lang="en-US" sz="1400" dirty="0" smtClean="0">
                <a:solidFill>
                  <a:srgbClr val="FF3300"/>
                </a:solidFill>
              </a:rPr>
              <a:t> </a:t>
            </a:r>
            <a:r>
              <a:rPr lang="en-US" sz="1400" dirty="0">
                <a:solidFill>
                  <a:srgbClr val="FF3300"/>
                </a:solidFill>
              </a:rPr>
              <a:t>P</a:t>
            </a:r>
          </a:p>
        </p:txBody>
      </p:sp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5723467" y="2971800"/>
            <a:ext cx="1066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err="1" smtClean="0">
                <a:solidFill>
                  <a:srgbClr val="FF3300"/>
                </a:solidFill>
              </a:rPr>
              <a:t>Rốn</a:t>
            </a:r>
            <a:r>
              <a:rPr lang="en-US" sz="1400" dirty="0" smtClean="0">
                <a:solidFill>
                  <a:srgbClr val="FF3300"/>
                </a:solidFill>
              </a:rPr>
              <a:t> </a:t>
            </a:r>
            <a:r>
              <a:rPr lang="en-US" sz="1400" dirty="0" err="1" smtClean="0">
                <a:solidFill>
                  <a:srgbClr val="FF3300"/>
                </a:solidFill>
              </a:rPr>
              <a:t>phổi</a:t>
            </a:r>
            <a:r>
              <a:rPr lang="en-US" sz="1400" dirty="0" smtClean="0">
                <a:solidFill>
                  <a:srgbClr val="FF3300"/>
                </a:solidFill>
              </a:rPr>
              <a:t> T</a:t>
            </a:r>
            <a:endParaRPr lang="en-US" sz="1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95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SUS\Desktop\Un235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137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uptomed.ir/Digimed.ir/cecil/Cecil/HTML/f4-u1.0-B978-1-4160-2805-5..50105-1..gr4.jpg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371600"/>
            <a:ext cx="5105400" cy="4419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066800" y="3048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TRUNG THẤT</a:t>
            </a:r>
            <a:endParaRPr lang="en-US" sz="40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1371600"/>
            <a:ext cx="3505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vi-VN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TRƯỚC</a:t>
            </a:r>
            <a:r>
              <a:rPr lang="vi-VN" sz="2400" dirty="0">
                <a:latin typeface="Arial" pitchFamily="34" charset="0"/>
                <a:cs typeface="Arial" pitchFamily="34" charset="0"/>
              </a:rPr>
              <a:t>:Tuyến ức,mỡ quanh </a:t>
            </a:r>
            <a:r>
              <a:rPr lang="vi-VN" sz="2400" dirty="0" smtClean="0">
                <a:latin typeface="Arial" pitchFamily="34" charset="0"/>
                <a:cs typeface="Arial" pitchFamily="34" charset="0"/>
              </a:rPr>
              <a:t>tim,hạch,ĐMC</a:t>
            </a:r>
            <a:endParaRPr lang="vi-VN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vi-VN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GIỮA</a:t>
            </a:r>
            <a:r>
              <a:rPr lang="vi-VN" sz="2400" dirty="0">
                <a:latin typeface="Arial" pitchFamily="34" charset="0"/>
                <a:cs typeface="Arial" pitchFamily="34" charset="0"/>
              </a:rPr>
              <a:t>:  Màng ngoài tim, tim, </a:t>
            </a:r>
            <a:r>
              <a:rPr lang="vi-VN" sz="2400" dirty="0" smtClean="0">
                <a:latin typeface="Arial" pitchFamily="34" charset="0"/>
                <a:cs typeface="Arial" pitchFamily="34" charset="0"/>
              </a:rPr>
              <a:t>KQ </a:t>
            </a:r>
            <a:r>
              <a:rPr lang="vi-VN" sz="2400" dirty="0">
                <a:latin typeface="Arial" pitchFamily="34" charset="0"/>
                <a:cs typeface="Arial" pitchFamily="34" charset="0"/>
              </a:rPr>
              <a:t>và PQ gốc,thực </a:t>
            </a:r>
            <a:r>
              <a:rPr lang="vi-VN" sz="2400" dirty="0" smtClean="0">
                <a:latin typeface="Arial" pitchFamily="34" charset="0"/>
                <a:cs typeface="Arial" pitchFamily="34" charset="0"/>
              </a:rPr>
              <a:t>quản,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sz="2400" dirty="0" smtClean="0">
                <a:latin typeface="Arial" pitchFamily="34" charset="0"/>
                <a:cs typeface="Arial" pitchFamily="34" charset="0"/>
              </a:rPr>
              <a:t>ĐMC,TK </a:t>
            </a:r>
            <a:r>
              <a:rPr lang="vi-VN" sz="2400" dirty="0">
                <a:latin typeface="Arial" pitchFamily="34" charset="0"/>
                <a:cs typeface="Arial" pitchFamily="34" charset="0"/>
              </a:rPr>
              <a:t>phế vị, TK hoành, </a:t>
            </a:r>
            <a:r>
              <a:rPr lang="vi-VN" sz="2400" dirty="0" smtClean="0">
                <a:latin typeface="Arial" pitchFamily="34" charset="0"/>
                <a:cs typeface="Arial" pitchFamily="34" charset="0"/>
              </a:rPr>
              <a:t>hạch</a:t>
            </a:r>
            <a:endParaRPr lang="vi-VN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vi-VN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SAU</a:t>
            </a:r>
            <a:r>
              <a:rPr lang="vi-VN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vi-VN" sz="2400" dirty="0">
                <a:latin typeface="Arial" pitchFamily="34" charset="0"/>
                <a:cs typeface="Arial" pitchFamily="34" charset="0"/>
              </a:rPr>
              <a:t> TM Azygos -Hemiazyos, ống ngực,TK </a:t>
            </a:r>
            <a:r>
              <a:rPr lang="vi-VN" sz="2400" dirty="0" smtClean="0">
                <a:latin typeface="Arial" pitchFamily="34" charset="0"/>
                <a:cs typeface="Arial" pitchFamily="34" charset="0"/>
              </a:rPr>
              <a:t>giao </a:t>
            </a:r>
            <a:r>
              <a:rPr lang="vi-VN" sz="2400" dirty="0">
                <a:latin typeface="Arial" pitchFamily="34" charset="0"/>
                <a:cs typeface="Arial" pitchFamily="34" charset="0"/>
              </a:rPr>
              <a:t>cảm,TK liên sườn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137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KHOANG TRUNG THẤT</a:t>
            </a:r>
            <a:endParaRPr lang="en-US" dirty="0"/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752600"/>
            <a:ext cx="415607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6172200" y="1981200"/>
            <a:ext cx="2590800" cy="356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VNI-Times" pitchFamily="2" charset="0"/>
              </a:rPr>
              <a:t>*TRUNG THAÁT TRÖÔÙC</a:t>
            </a:r>
          </a:p>
          <a:p>
            <a:pPr>
              <a:spcBef>
                <a:spcPct val="50000"/>
              </a:spcBef>
            </a:pPr>
            <a:r>
              <a:rPr lang="en-US">
                <a:latin typeface="VNI-Times" pitchFamily="2" charset="0"/>
              </a:rPr>
              <a:t>*TRUNG THAÁT GIÖÕA</a:t>
            </a:r>
          </a:p>
          <a:p>
            <a:pPr>
              <a:spcBef>
                <a:spcPct val="50000"/>
              </a:spcBef>
            </a:pPr>
            <a:r>
              <a:rPr lang="en-US">
                <a:latin typeface="VNI-Times" pitchFamily="2" charset="0"/>
              </a:rPr>
              <a:t>*TRUNG THAÁT SAU</a:t>
            </a:r>
          </a:p>
          <a:p>
            <a:pPr>
              <a:spcBef>
                <a:spcPct val="50000"/>
              </a:spcBef>
            </a:pPr>
            <a:r>
              <a:rPr lang="en-US">
                <a:latin typeface="VNI-Times" pitchFamily="2" charset="0"/>
              </a:rPr>
              <a:t>*TRUNG THAÁT TREÂN</a:t>
            </a:r>
          </a:p>
        </p:txBody>
      </p:sp>
    </p:spTree>
    <p:extLst>
      <p:ext uri="{BB962C8B-B14F-4D97-AF65-F5344CB8AC3E}">
        <p14:creationId xmlns:p14="http://schemas.microsoft.com/office/powerpoint/2010/main" val="3029067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DSCF066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3467" y="0"/>
            <a:ext cx="8161867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9395" name="Line 3"/>
          <p:cNvSpPr>
            <a:spLocks noChangeShapeType="1"/>
          </p:cNvSpPr>
          <p:nvPr/>
        </p:nvSpPr>
        <p:spPr bwMode="auto">
          <a:xfrm flipH="1">
            <a:off x="4495800" y="0"/>
            <a:ext cx="609600" cy="4876800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 flipH="1">
            <a:off x="3581400" y="0"/>
            <a:ext cx="762000" cy="5257800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4953000" y="1219200"/>
            <a:ext cx="1219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Trung thaát tröôùc</a:t>
            </a:r>
          </a:p>
        </p:txBody>
      </p:sp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2209800" y="2514600"/>
            <a:ext cx="144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Trung thaát sau</a:t>
            </a:r>
          </a:p>
        </p:txBody>
      </p:sp>
    </p:spTree>
    <p:extLst>
      <p:ext uri="{BB962C8B-B14F-4D97-AF65-F5344CB8AC3E}">
        <p14:creationId xmlns:p14="http://schemas.microsoft.com/office/powerpoint/2010/main" val="128217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4" name="Picture 4" descr="PCY-878-1-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8938" y="381000"/>
            <a:ext cx="303371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205" name="Line 5"/>
          <p:cNvSpPr>
            <a:spLocks noChangeShapeType="1"/>
          </p:cNvSpPr>
          <p:nvPr/>
        </p:nvSpPr>
        <p:spPr bwMode="auto">
          <a:xfrm flipH="1">
            <a:off x="6662736" y="1905000"/>
            <a:ext cx="500064" cy="76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9206" name="Line 6"/>
          <p:cNvSpPr>
            <a:spLocks noChangeShapeType="1"/>
          </p:cNvSpPr>
          <p:nvPr/>
        </p:nvSpPr>
        <p:spPr bwMode="auto">
          <a:xfrm flipH="1" flipV="1">
            <a:off x="6705600" y="3581400"/>
            <a:ext cx="406400" cy="152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3301" name="Rectangle 7"/>
          <p:cNvSpPr>
            <a:spLocks noChangeArrowheads="1"/>
          </p:cNvSpPr>
          <p:nvPr/>
        </p:nvSpPr>
        <p:spPr bwMode="auto">
          <a:xfrm>
            <a:off x="539750" y="1329712"/>
            <a:ext cx="2808288" cy="9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MẠCH MÁU TRUNG THẤT </a:t>
            </a:r>
            <a:endParaRPr lang="fr-FR" sz="32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3302" name="Rectangle 9"/>
          <p:cNvSpPr>
            <a:spLocks noChangeArrowheads="1"/>
          </p:cNvSpPr>
          <p:nvPr/>
        </p:nvSpPr>
        <p:spPr bwMode="auto">
          <a:xfrm>
            <a:off x="228600" y="3955754"/>
            <a:ext cx="3648075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2400" b="1" dirty="0" err="1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Động</a:t>
            </a:r>
            <a:r>
              <a:rPr lang="fr-FR" sz="2400" b="1" dirty="0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b="1" dirty="0" err="1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mạch</a:t>
            </a:r>
            <a:r>
              <a:rPr lang="fr-FR" sz="2400" b="1" dirty="0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b="1" dirty="0" err="1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chủ</a:t>
            </a:r>
            <a:r>
              <a:rPr lang="fr-FR" sz="2400" b="1" dirty="0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b="1" dirty="0" err="1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xuống</a:t>
            </a:r>
            <a:endParaRPr lang="fr-FR" sz="2400" b="1" dirty="0">
              <a:solidFill>
                <a:schemeClr val="tx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5486400" y="457200"/>
            <a:ext cx="269875" cy="533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5989637" y="600075"/>
            <a:ext cx="271463" cy="457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04800" y="2895600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2400" b="1" dirty="0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Quai </a:t>
            </a:r>
            <a:r>
              <a:rPr lang="fr-FR" sz="2400" b="1" dirty="0" err="1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Đ</a:t>
            </a:r>
            <a:r>
              <a:rPr lang="fr-FR" sz="2400" b="1" dirty="0" err="1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ộng</a:t>
            </a:r>
            <a:r>
              <a:rPr lang="fr-FR" sz="2400" b="1" dirty="0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b="1" dirty="0" err="1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mạch</a:t>
            </a:r>
            <a:r>
              <a:rPr lang="fr-FR" sz="2400" b="1" dirty="0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b="1" dirty="0" err="1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chủ</a:t>
            </a:r>
            <a:r>
              <a:rPr lang="fr-FR" sz="2400" b="1" dirty="0" smtClean="0">
                <a:solidFill>
                  <a:schemeClr val="tx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sz="2400" b="1" dirty="0">
              <a:solidFill>
                <a:schemeClr val="tx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31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7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5" grpId="0" animBg="1"/>
      <p:bldP spid="179206" grpId="0" animBg="1"/>
      <p:bldP spid="183302" grpId="0"/>
      <p:bldP spid="7" grpId="0" animBg="1"/>
      <p:bldP spid="8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Text Box 2"/>
          <p:cNvSpPr txBox="1">
            <a:spLocks noChangeArrowheads="1"/>
          </p:cNvSpPr>
          <p:nvPr/>
        </p:nvSpPr>
        <p:spPr bwMode="auto">
          <a:xfrm>
            <a:off x="0" y="2577405"/>
            <a:ext cx="2133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fr-FR" sz="2800" dirty="0" smtClean="0">
                <a:solidFill>
                  <a:srgbClr val="FFFF00"/>
                </a:solidFill>
                <a:cs typeface="Arial" pitchFamily="34" charset="0"/>
              </a:rPr>
              <a:t>Tim </a:t>
            </a:r>
            <a:r>
              <a:rPr lang="fr-FR" sz="2800" dirty="0" err="1" smtClean="0">
                <a:solidFill>
                  <a:srgbClr val="FFFF00"/>
                </a:solidFill>
                <a:cs typeface="Arial" pitchFamily="34" charset="0"/>
              </a:rPr>
              <a:t>và</a:t>
            </a:r>
            <a:r>
              <a:rPr lang="fr-FR" sz="2800" dirty="0" smtClean="0">
                <a:solidFill>
                  <a:srgbClr val="FFFF00"/>
                </a:solidFill>
                <a:cs typeface="Arial" pitchFamily="34" charset="0"/>
              </a:rPr>
              <a:t> </a:t>
            </a:r>
            <a:r>
              <a:rPr lang="fr-FR" sz="2800" dirty="0" err="1" smtClean="0">
                <a:solidFill>
                  <a:srgbClr val="FFFF00"/>
                </a:solidFill>
                <a:cs typeface="Arial" pitchFamily="34" charset="0"/>
              </a:rPr>
              <a:t>mạch</a:t>
            </a:r>
            <a:r>
              <a:rPr lang="fr-FR" sz="2800" dirty="0" smtClean="0">
                <a:solidFill>
                  <a:srgbClr val="FFFF00"/>
                </a:solidFill>
                <a:cs typeface="Arial" pitchFamily="34" charset="0"/>
              </a:rPr>
              <a:t> </a:t>
            </a:r>
            <a:r>
              <a:rPr lang="fr-FR" sz="2800" dirty="0" err="1" smtClean="0">
                <a:solidFill>
                  <a:srgbClr val="FFFF00"/>
                </a:solidFill>
                <a:cs typeface="Arial" pitchFamily="34" charset="0"/>
              </a:rPr>
              <a:t>máu</a:t>
            </a:r>
            <a:r>
              <a:rPr lang="fr-FR" sz="2800" dirty="0" smtClean="0">
                <a:solidFill>
                  <a:srgbClr val="FFFF00"/>
                </a:solidFill>
                <a:cs typeface="Arial" pitchFamily="34" charset="0"/>
              </a:rPr>
              <a:t> </a:t>
            </a:r>
            <a:r>
              <a:rPr lang="fr-FR" sz="2800" dirty="0" err="1" smtClean="0">
                <a:solidFill>
                  <a:srgbClr val="FFFF00"/>
                </a:solidFill>
                <a:cs typeface="Arial" pitchFamily="34" charset="0"/>
              </a:rPr>
              <a:t>trung</a:t>
            </a:r>
            <a:r>
              <a:rPr lang="fr-FR" sz="2800" dirty="0" smtClean="0">
                <a:solidFill>
                  <a:srgbClr val="FFFF00"/>
                </a:solidFill>
                <a:cs typeface="Arial" pitchFamily="34" charset="0"/>
              </a:rPr>
              <a:t> </a:t>
            </a:r>
            <a:r>
              <a:rPr lang="fr-FR" sz="2800" dirty="0" err="1" smtClean="0">
                <a:solidFill>
                  <a:srgbClr val="FFFF00"/>
                </a:solidFill>
                <a:cs typeface="Arial" pitchFamily="34" charset="0"/>
              </a:rPr>
              <a:t>thất</a:t>
            </a:r>
            <a:endParaRPr lang="fr-FR" sz="2800" dirty="0">
              <a:solidFill>
                <a:srgbClr val="FFFF00"/>
              </a:solidFill>
              <a:cs typeface="Arial" pitchFamily="34" charset="0"/>
            </a:endParaRPr>
          </a:p>
        </p:txBody>
      </p:sp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/>
          <a:srcRect r="48706"/>
          <a:stretch>
            <a:fillRect/>
          </a:stretch>
        </p:blipFill>
        <p:spPr bwMode="auto">
          <a:xfrm>
            <a:off x="3924300" y="654050"/>
            <a:ext cx="3697288" cy="59753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454660" name="AutoShape 4"/>
          <p:cNvSpPr>
            <a:spLocks noChangeArrowheads="1"/>
          </p:cNvSpPr>
          <p:nvPr/>
        </p:nvSpPr>
        <p:spPr bwMode="auto">
          <a:xfrm>
            <a:off x="2133600" y="1662113"/>
            <a:ext cx="1533525" cy="719137"/>
          </a:xfrm>
          <a:prstGeom prst="wedgeRectCallout">
            <a:avLst>
              <a:gd name="adj1" fmla="val 187708"/>
              <a:gd name="adj2" fmla="val 3587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Động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mạch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chủ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lên</a:t>
            </a:r>
            <a:endParaRPr lang="fr-FR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54661" name="AutoShape 5"/>
          <p:cNvSpPr>
            <a:spLocks noChangeArrowheads="1"/>
          </p:cNvSpPr>
          <p:nvPr/>
        </p:nvSpPr>
        <p:spPr bwMode="auto">
          <a:xfrm>
            <a:off x="1981200" y="582613"/>
            <a:ext cx="1590675" cy="792162"/>
          </a:xfrm>
          <a:prstGeom prst="wedgeRectCallout">
            <a:avLst>
              <a:gd name="adj1" fmla="val 183796"/>
              <a:gd name="adj2" fmla="val 94088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Tĩnh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mạch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chủ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trên</a:t>
            </a:r>
            <a:endParaRPr lang="fr-FR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54662" name="AutoShape 6"/>
          <p:cNvSpPr>
            <a:spLocks noChangeArrowheads="1"/>
          </p:cNvSpPr>
          <p:nvPr/>
        </p:nvSpPr>
        <p:spPr bwMode="auto">
          <a:xfrm>
            <a:off x="2133600" y="2598738"/>
            <a:ext cx="1343025" cy="719137"/>
          </a:xfrm>
          <a:prstGeom prst="wedgeRectCallout">
            <a:avLst>
              <a:gd name="adj1" fmla="val 216597"/>
              <a:gd name="adj2" fmla="val -29074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Động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mạch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phổi</a:t>
            </a:r>
            <a:endParaRPr lang="fr-FR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54663" name="AutoShape 7"/>
          <p:cNvSpPr>
            <a:spLocks noChangeArrowheads="1"/>
          </p:cNvSpPr>
          <p:nvPr/>
        </p:nvSpPr>
        <p:spPr bwMode="auto">
          <a:xfrm>
            <a:off x="2197100" y="3749675"/>
            <a:ext cx="1214438" cy="647700"/>
          </a:xfrm>
          <a:prstGeom prst="wedgeRectCallout">
            <a:avLst>
              <a:gd name="adj1" fmla="val 161616"/>
              <a:gd name="adj2" fmla="val -62991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Thất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phải</a:t>
            </a:r>
            <a:endParaRPr lang="fr-FR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54664" name="AutoShape 8"/>
          <p:cNvSpPr>
            <a:spLocks noChangeArrowheads="1"/>
          </p:cNvSpPr>
          <p:nvPr/>
        </p:nvSpPr>
        <p:spPr bwMode="auto">
          <a:xfrm>
            <a:off x="2268538" y="4902200"/>
            <a:ext cx="1366837" cy="660400"/>
          </a:xfrm>
          <a:prstGeom prst="wedgeRectCallout">
            <a:avLst>
              <a:gd name="adj1" fmla="val 242449"/>
              <a:gd name="adj2" fmla="val -342009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Động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mạch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chủ</a:t>
            </a:r>
            <a:r>
              <a:rPr lang="fr-FR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dirty="0" err="1" smtClean="0">
                <a:solidFill>
                  <a:srgbClr val="FFFFFF"/>
                </a:solidFill>
                <a:cs typeface="Arial" pitchFamily="34" charset="0"/>
              </a:rPr>
              <a:t>xuống</a:t>
            </a:r>
            <a:endParaRPr lang="fr-FR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54665" name="AutoShape 9"/>
          <p:cNvSpPr>
            <a:spLocks noChangeArrowheads="1"/>
          </p:cNvSpPr>
          <p:nvPr/>
        </p:nvSpPr>
        <p:spPr bwMode="auto">
          <a:xfrm flipH="1">
            <a:off x="7620000" y="2958306"/>
            <a:ext cx="1282700" cy="791369"/>
          </a:xfrm>
          <a:prstGeom prst="wedgeRectCallout">
            <a:avLst>
              <a:gd name="adj1" fmla="val 193440"/>
              <a:gd name="adj2" fmla="val 151097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err="1" smtClean="0">
                <a:solidFill>
                  <a:srgbClr val="FFFFFF"/>
                </a:solidFill>
                <a:cs typeface="Arial" pitchFamily="34" charset="0"/>
              </a:rPr>
              <a:t>Thất</a:t>
            </a:r>
            <a:r>
              <a:rPr lang="fr-FR" sz="24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rgbClr val="FFFFFF"/>
                </a:solidFill>
                <a:cs typeface="Arial" pitchFamily="34" charset="0"/>
              </a:rPr>
              <a:t>trái</a:t>
            </a:r>
            <a:endParaRPr lang="fr-FR" sz="2400" dirty="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91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58" grpId="0" autoUpdateAnimBg="0"/>
      <p:bldP spid="454660" grpId="0" animBg="1"/>
      <p:bldP spid="454661" grpId="0" animBg="1"/>
      <p:bldP spid="454662" grpId="0" animBg="1"/>
      <p:bldP spid="454663" grpId="0" animBg="1"/>
      <p:bldP spid="454664" grpId="0" animBg="1"/>
      <p:bldP spid="45466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SUS\Desktop\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57600" y="4876800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CHIẾU LÊN THÀNH NGỰC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56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 smtClean="0"/>
              <a:t>KỸ THUẬT CHỤP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 smtClean="0"/>
              <a:t>HÌNH PHỔI BÌNH THƯỜNG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PHÂN TÍCH CÁC BẤT THƯỜNG TẠI PHỔI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BẤT THƯỜNG THÀNH NGỰC</a:t>
            </a:r>
            <a:endParaRPr lang="en-US" dirty="0"/>
          </a:p>
        </p:txBody>
      </p:sp>
      <p:pic>
        <p:nvPicPr>
          <p:cNvPr id="4" name="Content Placeholder 3" descr="322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5" b="2917"/>
          <a:stretch>
            <a:fillRect/>
          </a:stretch>
        </p:blipFill>
        <p:spPr bwMode="auto">
          <a:xfrm>
            <a:off x="2971800" y="1752600"/>
            <a:ext cx="5980457" cy="4876800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2362200"/>
            <a:ext cx="144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TRÀN KHÍ DƯỚI DA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4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PHIM NGỰC THẲNG SAU-TRƯỚC</a:t>
            </a:r>
            <a:endParaRPr lang="en-US" sz="3800" dirty="0"/>
          </a:p>
        </p:txBody>
      </p:sp>
      <p:pic>
        <p:nvPicPr>
          <p:cNvPr id="1026" name="Picture 2" descr="C:\Users\ASUS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4724400" cy="48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SUS\Desktop\DF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4613564" cy="48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65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 smtClean="0"/>
              <a:t>DẤU NGOÀI MÀNG PHỔI</a:t>
            </a:r>
            <a:endParaRPr lang="en-US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4305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04" name="Line 4"/>
          <p:cNvSpPr>
            <a:spLocks noChangeShapeType="1"/>
          </p:cNvSpPr>
          <p:nvPr/>
        </p:nvSpPr>
        <p:spPr bwMode="auto">
          <a:xfrm>
            <a:off x="4648200" y="2667000"/>
            <a:ext cx="1066800" cy="4191000"/>
          </a:xfrm>
          <a:prstGeom prst="line">
            <a:avLst/>
          </a:prstGeom>
          <a:noFill/>
          <a:ln w="12700" cap="sq">
            <a:solidFill>
              <a:srgbClr val="FF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5" name="Line 5"/>
          <p:cNvSpPr>
            <a:spLocks noChangeShapeType="1"/>
          </p:cNvSpPr>
          <p:nvPr/>
        </p:nvSpPr>
        <p:spPr bwMode="auto">
          <a:xfrm>
            <a:off x="3048000" y="5257800"/>
            <a:ext cx="3962400" cy="457200"/>
          </a:xfrm>
          <a:prstGeom prst="line">
            <a:avLst/>
          </a:prstGeom>
          <a:noFill/>
          <a:ln w="12700" cap="sq">
            <a:solidFill>
              <a:srgbClr val="FF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6" name="Arc 6"/>
          <p:cNvSpPr>
            <a:spLocks/>
          </p:cNvSpPr>
          <p:nvPr/>
        </p:nvSpPr>
        <p:spPr bwMode="auto">
          <a:xfrm rot="11316541">
            <a:off x="4800600" y="5487988"/>
            <a:ext cx="685800" cy="533400"/>
          </a:xfrm>
          <a:custGeom>
            <a:avLst/>
            <a:gdLst>
              <a:gd name="G0" fmla="+- 0 0 0"/>
              <a:gd name="G1" fmla="+- 21594 0 0"/>
              <a:gd name="G2" fmla="+- 21600 0 0"/>
              <a:gd name="T0" fmla="*/ 525 w 21600"/>
              <a:gd name="T1" fmla="*/ 0 h 21594"/>
              <a:gd name="T2" fmla="*/ 21600 w 21600"/>
              <a:gd name="T3" fmla="*/ 21594 h 21594"/>
              <a:gd name="T4" fmla="*/ 0 w 21600"/>
              <a:gd name="T5" fmla="*/ 21594 h 21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4" fill="none" extrusionOk="0">
                <a:moveTo>
                  <a:pt x="524" y="0"/>
                </a:moveTo>
                <a:cubicBezTo>
                  <a:pt x="12246" y="285"/>
                  <a:pt x="21600" y="9869"/>
                  <a:pt x="21600" y="21594"/>
                </a:cubicBezTo>
              </a:path>
              <a:path w="21600" h="21594" stroke="0" extrusionOk="0">
                <a:moveTo>
                  <a:pt x="524" y="0"/>
                </a:moveTo>
                <a:cubicBezTo>
                  <a:pt x="12246" y="285"/>
                  <a:pt x="21600" y="9869"/>
                  <a:pt x="21600" y="21594"/>
                </a:cubicBezTo>
                <a:lnTo>
                  <a:pt x="0" y="21594"/>
                </a:lnTo>
                <a:close/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5029200" y="5562600"/>
            <a:ext cx="381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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2895600" y="6019800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VNI-Times" pitchFamily="2" charset="0"/>
              </a:rPr>
              <a:t>GOÙC BERNOU</a:t>
            </a:r>
          </a:p>
        </p:txBody>
      </p:sp>
    </p:spTree>
    <p:extLst>
      <p:ext uri="{BB962C8B-B14F-4D97-AF65-F5344CB8AC3E}">
        <p14:creationId xmlns:p14="http://schemas.microsoft.com/office/powerpoint/2010/main" val="2428215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GÃY XƯƠNG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485719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76400"/>
            <a:ext cx="367347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937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CĂN HỦY XƯƠNG</a:t>
            </a:r>
            <a:endParaRPr lang="en-US" dirty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19288"/>
            <a:ext cx="5181600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6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1143000"/>
          </a:xfrm>
        </p:spPr>
        <p:txBody>
          <a:bodyPr/>
          <a:lstStyle/>
          <a:p>
            <a:r>
              <a:rPr lang="en-US" dirty="0" smtClean="0"/>
              <a:t>KHỚP GIẢ XƯƠNG SƯỜN1 </a:t>
            </a:r>
            <a:r>
              <a:rPr lang="en-US" dirty="0"/>
              <a:t>(P)</a:t>
            </a:r>
          </a:p>
        </p:txBody>
      </p:sp>
      <p:pic>
        <p:nvPicPr>
          <p:cNvPr id="205827" name="Picture 3" descr=" 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82750"/>
            <a:ext cx="5638800" cy="502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06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MÀNG PHỔI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0"/>
            <a:ext cx="5486400" cy="4876800"/>
          </a:xfrm>
        </p:spPr>
        <p:txBody>
          <a:bodyPr anchor="ctr"/>
          <a:lstStyle/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smtClean="0"/>
              <a:t>TRÀN DỊCH 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smtClean="0"/>
              <a:t>TRÀN KHÍ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smtClean="0"/>
              <a:t>DÀY DÍNH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smtClean="0"/>
              <a:t>U MÀNG PHỔI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889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TDMP VỚI ĐƯỜNG CONG DAMOISEAU</a:t>
            </a:r>
            <a:endParaRPr lang="en-US" sz="3600" dirty="0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46263"/>
            <a:ext cx="8153400" cy="497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7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90650"/>
            <a:ext cx="57150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084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772400" cy="838200"/>
          </a:xfrm>
          <a:noFill/>
          <a:ln/>
        </p:spPr>
        <p:txBody>
          <a:bodyPr/>
          <a:lstStyle/>
          <a:p>
            <a:r>
              <a:rPr lang="en-US" sz="3200" dirty="0" smtClean="0"/>
              <a:t>TDMP CHỤP NẰM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700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TDMP ÁC TÍNH LƯỢNG LỚN</a:t>
            </a:r>
            <a:endParaRPr lang="en-US" dirty="0"/>
          </a:p>
        </p:txBody>
      </p:sp>
      <p:pic>
        <p:nvPicPr>
          <p:cNvPr id="1026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8763000" cy="39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6096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TRƯỚC  (a), VÀ SAU DẪN LƯU (b)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05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TDMP KHU TRÚ</a:t>
            </a:r>
            <a:endParaRPr lang="en-US" dirty="0"/>
          </a:p>
        </p:txBody>
      </p:sp>
      <p:pic>
        <p:nvPicPr>
          <p:cNvPr id="2050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37" y="1600200"/>
            <a:ext cx="7143126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84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TDMP KHU TRÚ</a:t>
            </a:r>
            <a:endParaRPr lang="en-US" dirty="0"/>
          </a:p>
        </p:txBody>
      </p:sp>
      <p:pic>
        <p:nvPicPr>
          <p:cNvPr id="3074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18" y="1600200"/>
            <a:ext cx="499116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7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TƯ THẾ CHỤP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v"/>
            </a:pPr>
            <a:r>
              <a:rPr lang="en-US" dirty="0" err="1" smtClean="0">
                <a:solidFill>
                  <a:srgbClr val="FFFF00"/>
                </a:solidFill>
              </a:rPr>
              <a:t>Thế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sau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trước</a:t>
            </a:r>
            <a:r>
              <a:rPr lang="en-US" dirty="0" smtClean="0"/>
              <a:t>: </a:t>
            </a:r>
            <a:r>
              <a:rPr lang="en-US" dirty="0" err="1" smtClean="0"/>
              <a:t>tia</a:t>
            </a:r>
            <a:r>
              <a:rPr lang="en-US" dirty="0" smtClean="0"/>
              <a:t> X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lưng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phóng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endParaRPr lang="en-US" dirty="0" smtClean="0"/>
          </a:p>
          <a:p>
            <a:pPr marL="571500" indent="-571500">
              <a:buFont typeface="Wingdings" pitchFamily="2" charset="2"/>
              <a:buChar char="v"/>
            </a:pPr>
            <a:r>
              <a:rPr lang="en-US" dirty="0" err="1" smtClean="0">
                <a:solidFill>
                  <a:srgbClr val="FFFF00"/>
                </a:solidFill>
              </a:rPr>
              <a:t>Khoảng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cách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phim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đến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đầu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đèn</a:t>
            </a:r>
            <a:r>
              <a:rPr lang="en-US" dirty="0" smtClean="0"/>
              <a:t>: 185 cm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dirty="0" err="1" smtClean="0">
                <a:solidFill>
                  <a:srgbClr val="FFFF00"/>
                </a:solidFill>
              </a:rPr>
              <a:t>Bệnh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nhân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đứng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ngay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ngắn</a:t>
            </a:r>
            <a:r>
              <a:rPr lang="en-US" dirty="0" smtClean="0"/>
              <a:t>,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,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nạnh</a:t>
            </a:r>
            <a:r>
              <a:rPr lang="en-US" dirty="0" smtClean="0"/>
              <a:t>,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khuỷu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 </a:t>
            </a:r>
            <a:r>
              <a:rPr lang="en-US" dirty="0" err="1" smtClean="0"/>
              <a:t>bả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</a:t>
            </a:r>
            <a:r>
              <a:rPr lang="en-US" dirty="0" err="1" smtClean="0"/>
              <a:t>lồng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endParaRPr lang="en-US" dirty="0" smtClean="0"/>
          </a:p>
          <a:p>
            <a:pPr marL="571500" indent="-571500">
              <a:buFont typeface="Wingdings" pitchFamily="2" charset="2"/>
              <a:buChar char="v"/>
            </a:pPr>
            <a:r>
              <a:rPr lang="en-US" dirty="0" err="1" smtClean="0"/>
              <a:t>Búi</a:t>
            </a:r>
            <a:r>
              <a:rPr lang="en-US" dirty="0" smtClean="0"/>
              <a:t> </a:t>
            </a:r>
            <a:r>
              <a:rPr lang="en-US" dirty="0" err="1" smtClean="0"/>
              <a:t>tóc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bới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endParaRPr lang="en-US" dirty="0" smtClean="0"/>
          </a:p>
          <a:p>
            <a:pPr marL="571500" indent="-571500">
              <a:buFont typeface="Wingdings" pitchFamily="2" charset="2"/>
              <a:buChar char="v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4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TDMP RÃNH LIÊN THÙY</a:t>
            </a:r>
            <a:endParaRPr lang="en-US" dirty="0"/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438943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7550"/>
            <a:ext cx="46482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4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 RÃNH LIÊN THÙY BÉ</a:t>
            </a:r>
            <a:endParaRPr lang="en-US" dirty="0"/>
          </a:p>
        </p:txBody>
      </p:sp>
      <p:pic>
        <p:nvPicPr>
          <p:cNvPr id="4098" name="Picture 2" descr="C:\Users\ASUS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8458200" cy="403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985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TD RÃNH LIÊN THÙY</a:t>
            </a:r>
            <a:endParaRPr lang="en-US" dirty="0"/>
          </a:p>
        </p:txBody>
      </p:sp>
      <p:pic>
        <p:nvPicPr>
          <p:cNvPr id="2050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229600" cy="49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97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 DƯỚI ĐÁY PHỔI</a:t>
            </a:r>
            <a:endParaRPr lang="en-US" dirty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55763"/>
            <a:ext cx="5419725" cy="512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9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 DƯỚI CƠ HOÀNH</a:t>
            </a:r>
            <a:endParaRPr lang="en-US" dirty="0"/>
          </a:p>
        </p:txBody>
      </p:sp>
      <p:pic>
        <p:nvPicPr>
          <p:cNvPr id="1026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85344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5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TRÀN KHÍ MÀNG PHỔI</a:t>
            </a:r>
            <a:endParaRPr lang="en-US" dirty="0"/>
          </a:p>
        </p:txBody>
      </p:sp>
      <p:pic>
        <p:nvPicPr>
          <p:cNvPr id="3074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87169"/>
            <a:ext cx="3991532" cy="416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447800"/>
            <a:ext cx="4800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Biểu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hiện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chính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trên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XQ</a:t>
            </a:r>
          </a:p>
          <a:p>
            <a:pPr marL="285750" indent="-285750">
              <a:buFontTx/>
              <a:buChar char="-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Mất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tích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phổi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đối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xứng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viền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màu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trắng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màng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phổi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tạng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do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sự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tương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phản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khí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mô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phổi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thấy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mạch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máu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vùng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tràn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khí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Khi nghi </a:t>
            </a:r>
            <a:r>
              <a:rPr lang="vi-VN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ngờ </a:t>
            </a:r>
            <a:r>
              <a:rPr lang="vi-VN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chụp XQ thở </a:t>
            </a:r>
            <a:r>
              <a:rPr lang="vi-VN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 </a:t>
            </a:r>
            <a:r>
              <a:rPr lang="vi-VN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TK sẽ nhiều hơn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80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TRÀN KHÍ MÀNG PHỔI</a:t>
            </a:r>
            <a:endParaRPr lang="en-US" dirty="0"/>
          </a:p>
        </p:txBody>
      </p:sp>
      <p:pic>
        <p:nvPicPr>
          <p:cNvPr id="4098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7983065" cy="398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60960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TKMP LƯỢNG ÍT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60960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TKMP LƯỜNG NHIỀU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6034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TKMP ÁP LỰC</a:t>
            </a:r>
            <a:endParaRPr lang="en-US" dirty="0"/>
          </a:p>
        </p:txBody>
      </p:sp>
      <p:pic>
        <p:nvPicPr>
          <p:cNvPr id="5122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83530"/>
            <a:ext cx="8763000" cy="46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890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TRÀN KHÍ MÀNG PHỔI</a:t>
            </a:r>
            <a:endParaRPr lang="en-US" dirty="0"/>
          </a:p>
        </p:txBody>
      </p:sp>
      <p:pic>
        <p:nvPicPr>
          <p:cNvPr id="6146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8763000" cy="472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507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TRÀN KHÍ MÀNG PHỔI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ASUS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68582"/>
            <a:ext cx="6705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35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SUS\Desktop\Dio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759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DÀY DÍNH MÀNG PHỔI</a:t>
            </a:r>
            <a:endParaRPr lang="en-US" dirty="0"/>
          </a:p>
        </p:txBody>
      </p:sp>
      <p:pic>
        <p:nvPicPr>
          <p:cNvPr id="8196" name="Picture 4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1" y="1600200"/>
            <a:ext cx="8353517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93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DÀY DÍNH MÀNG PHỔI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3810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05000"/>
            <a:ext cx="40957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914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DÀY MP ÁC TÍNH</a:t>
            </a:r>
            <a:endParaRPr lang="en-US" dirty="0"/>
          </a:p>
        </p:txBody>
      </p:sp>
      <p:pic>
        <p:nvPicPr>
          <p:cNvPr id="9218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219200"/>
            <a:ext cx="6324601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512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VÔI HÓA MÀNG PHỔI</a:t>
            </a:r>
            <a:endParaRPr lang="en-US" dirty="0"/>
          </a:p>
        </p:txBody>
      </p:sp>
      <p:pic>
        <p:nvPicPr>
          <p:cNvPr id="10242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51" y="1633201"/>
            <a:ext cx="8392697" cy="48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3216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DÀY VÀ VÔI HÓA MP</a:t>
            </a:r>
            <a:endParaRPr lang="en-US" dirty="0"/>
          </a:p>
        </p:txBody>
      </p:sp>
      <p:pic>
        <p:nvPicPr>
          <p:cNvPr id="11266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521033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481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 MÀNG PHỔI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5181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10400" y="41148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MESOTHELIOMA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742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HỘI CHỨNG PHÊ NANG, NHU MÔ PHỔI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4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 smtClean="0"/>
              <a:t>KHÍ ẢNH NỘI PHẾ QUẢN</a:t>
            </a:r>
            <a:endParaRPr lang="en-US" dirty="0"/>
          </a:p>
        </p:txBody>
      </p:sp>
      <p:pic>
        <p:nvPicPr>
          <p:cNvPr id="160771" name="Picture 1027" descr="AIRB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324600" cy="54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259080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IÊM PHỔI THÙY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638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ĐÔNG ĐẶC THÙY GIỮA PHỔI PHẢI</a:t>
            </a:r>
            <a:endParaRPr lang="en-US" dirty="0"/>
          </a:p>
        </p:txBody>
      </p:sp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76450"/>
            <a:ext cx="79819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625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LAO PHỔI</a:t>
            </a:r>
            <a:endParaRPr lang="en-US" dirty="0"/>
          </a:p>
        </p:txBody>
      </p:sp>
      <p:pic>
        <p:nvPicPr>
          <p:cNvPr id="4" name="Picture 6" descr="Thuan02plu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76400"/>
            <a:ext cx="4495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1676400"/>
            <a:ext cx="3505200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Phế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trường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đám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mờ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đồng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nhất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Giới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hạn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ngoài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rõ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chiếm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gần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hết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1/3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trên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phổi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phải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bên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trong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2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hang,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kích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thước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2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4 cm 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800" dirty="0" err="1">
                <a:solidFill>
                  <a:srgbClr val="FFFF66"/>
                </a:solidFill>
                <a:latin typeface="Arial" pitchFamily="34" charset="0"/>
                <a:cs typeface="Arial" pitchFamily="34" charset="0"/>
              </a:rPr>
              <a:t>Cảm</a:t>
            </a:r>
            <a:r>
              <a:rPr lang="en-US" sz="2800" dirty="0">
                <a:solidFill>
                  <a:srgbClr val="FFFF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srgbClr val="FFFF66"/>
                </a:solidFill>
                <a:latin typeface="Arial" pitchFamily="34" charset="0"/>
                <a:cs typeface="Arial" pitchFamily="34" charset="0"/>
              </a:rPr>
              <a:t>nghĩ</a:t>
            </a:r>
            <a:r>
              <a:rPr lang="en-US" sz="2800" dirty="0">
                <a:solidFill>
                  <a:srgbClr val="FFFF66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lao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phổi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đang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tiến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triển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00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 l="30254" t="8897" r="39656" b="59250"/>
          <a:stretch>
            <a:fillRect/>
          </a:stretch>
        </p:blipFill>
        <p:spPr>
          <a:xfrm>
            <a:off x="2339975" y="3933825"/>
            <a:ext cx="1898650" cy="1825625"/>
          </a:xfrm>
          <a:solidFill>
            <a:srgbClr val="000066"/>
          </a:solidFill>
        </p:spPr>
      </p:pic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3348038" y="188913"/>
            <a:ext cx="384175" cy="360362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>
            <a:off x="3492500" y="333375"/>
            <a:ext cx="430213" cy="5688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 flipH="1">
            <a:off x="2987675" y="333375"/>
            <a:ext cx="585788" cy="56165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>
            <a:off x="2395538" y="6021388"/>
            <a:ext cx="18557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2987675" y="6021388"/>
            <a:ext cx="9445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58376" name="Picture 8"/>
          <p:cNvPicPr>
            <a:picLocks noChangeAspect="1" noChangeArrowheads="1"/>
          </p:cNvPicPr>
          <p:nvPr/>
        </p:nvPicPr>
        <p:blipFill>
          <a:blip r:embed="rId3"/>
          <a:srcRect l="30254" t="8897" r="39656" b="59250"/>
          <a:stretch>
            <a:fillRect/>
          </a:stretch>
        </p:blipFill>
        <p:spPr bwMode="auto">
          <a:xfrm flipH="1" flipV="1">
            <a:off x="4787900" y="3933825"/>
            <a:ext cx="1984375" cy="1817688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</p:spPr>
      </p:pic>
      <p:sp>
        <p:nvSpPr>
          <p:cNvPr id="58377" name="AutoShape 9"/>
          <p:cNvSpPr>
            <a:spLocks noChangeArrowheads="1"/>
          </p:cNvSpPr>
          <p:nvPr/>
        </p:nvSpPr>
        <p:spPr bwMode="auto">
          <a:xfrm>
            <a:off x="5722938" y="260350"/>
            <a:ext cx="320675" cy="287338"/>
          </a:xfrm>
          <a:prstGeom prst="irregularSeal1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78" name="Line 10"/>
          <p:cNvSpPr>
            <a:spLocks noChangeShapeType="1"/>
          </p:cNvSpPr>
          <p:nvPr/>
        </p:nvSpPr>
        <p:spPr bwMode="auto">
          <a:xfrm>
            <a:off x="5851525" y="404813"/>
            <a:ext cx="128588" cy="56165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 flipH="1">
            <a:off x="4956175" y="404813"/>
            <a:ext cx="895350" cy="56165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>
            <a:off x="4827588" y="6021388"/>
            <a:ext cx="1857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>
            <a:off x="4956175" y="6021388"/>
            <a:ext cx="102393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82" name="AutoShape 14"/>
          <p:cNvSpPr>
            <a:spLocks noChangeArrowheads="1"/>
          </p:cNvSpPr>
          <p:nvPr/>
        </p:nvSpPr>
        <p:spPr bwMode="auto">
          <a:xfrm>
            <a:off x="3355975" y="6165850"/>
            <a:ext cx="384175" cy="287338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>
                <a:solidFill>
                  <a:srgbClr val="000000"/>
                </a:solidFill>
                <a:latin typeface="Times New Roman" charset="0"/>
                <a:cs typeface="Arial" pitchFamily="34" charset="0"/>
              </a:rPr>
              <a:t>D1</a:t>
            </a:r>
          </a:p>
        </p:txBody>
      </p:sp>
      <p:sp>
        <p:nvSpPr>
          <p:cNvPr id="58383" name="AutoShape 15"/>
          <p:cNvSpPr>
            <a:spLocks noChangeArrowheads="1"/>
          </p:cNvSpPr>
          <p:nvPr/>
        </p:nvSpPr>
        <p:spPr bwMode="auto">
          <a:xfrm>
            <a:off x="5148263" y="6092825"/>
            <a:ext cx="639762" cy="360363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>
                <a:solidFill>
                  <a:srgbClr val="000000"/>
                </a:solidFill>
                <a:latin typeface="Times New Roman" charset="0"/>
                <a:cs typeface="Arial" pitchFamily="34" charset="0"/>
              </a:rPr>
              <a:t>D2</a:t>
            </a:r>
          </a:p>
        </p:txBody>
      </p:sp>
      <p:sp>
        <p:nvSpPr>
          <p:cNvPr id="58384" name="Line 16"/>
          <p:cNvSpPr>
            <a:spLocks noChangeShapeType="1"/>
          </p:cNvSpPr>
          <p:nvPr/>
        </p:nvSpPr>
        <p:spPr bwMode="auto">
          <a:xfrm>
            <a:off x="7643813" y="5445125"/>
            <a:ext cx="1023937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85" name="Line 17"/>
          <p:cNvSpPr>
            <a:spLocks noChangeShapeType="1"/>
          </p:cNvSpPr>
          <p:nvPr/>
        </p:nvSpPr>
        <p:spPr bwMode="auto">
          <a:xfrm>
            <a:off x="7643813" y="5013325"/>
            <a:ext cx="833437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86" name="AutoShape 18"/>
          <p:cNvSpPr>
            <a:spLocks noChangeArrowheads="1"/>
          </p:cNvSpPr>
          <p:nvPr/>
        </p:nvSpPr>
        <p:spPr bwMode="auto">
          <a:xfrm>
            <a:off x="7162800" y="4773612"/>
            <a:ext cx="320675" cy="865188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>
                <a:solidFill>
                  <a:srgbClr val="FFFFFF"/>
                </a:solidFill>
                <a:cs typeface="Arial" pitchFamily="34" charset="0"/>
              </a:rPr>
              <a:t>D1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>
                <a:solidFill>
                  <a:srgbClr val="FFFFFF"/>
                </a:solidFill>
                <a:cs typeface="Arial" pitchFamily="34" charset="0"/>
              </a:rPr>
              <a:t>D2</a:t>
            </a:r>
          </a:p>
        </p:txBody>
      </p:sp>
      <p:sp>
        <p:nvSpPr>
          <p:cNvPr id="58387" name="Freeform 21"/>
          <p:cNvSpPr>
            <a:spLocks/>
          </p:cNvSpPr>
          <p:nvPr/>
        </p:nvSpPr>
        <p:spPr bwMode="auto">
          <a:xfrm>
            <a:off x="-323850" y="1268413"/>
            <a:ext cx="4057650" cy="4052887"/>
          </a:xfrm>
          <a:custGeom>
            <a:avLst/>
            <a:gdLst>
              <a:gd name="T0" fmla="*/ 2147483647 w 2556"/>
              <a:gd name="T1" fmla="*/ 2147483647 h 2553"/>
              <a:gd name="T2" fmla="*/ 2147483647 w 2556"/>
              <a:gd name="T3" fmla="*/ 2147483647 h 2553"/>
              <a:gd name="T4" fmla="*/ 2147483647 w 2556"/>
              <a:gd name="T5" fmla="*/ 2147483647 h 2553"/>
              <a:gd name="T6" fmla="*/ 2147483647 w 2556"/>
              <a:gd name="T7" fmla="*/ 2147483647 h 2553"/>
              <a:gd name="T8" fmla="*/ 2147483647 w 2556"/>
              <a:gd name="T9" fmla="*/ 2147483647 h 2553"/>
              <a:gd name="T10" fmla="*/ 2147483647 w 2556"/>
              <a:gd name="T11" fmla="*/ 2147483647 h 2553"/>
              <a:gd name="T12" fmla="*/ 2147483647 w 2556"/>
              <a:gd name="T13" fmla="*/ 2147483647 h 2553"/>
              <a:gd name="T14" fmla="*/ 0 w 2556"/>
              <a:gd name="T15" fmla="*/ 0 h 2553"/>
              <a:gd name="T16" fmla="*/ 2147483647 w 2556"/>
              <a:gd name="T17" fmla="*/ 2147483647 h 2553"/>
              <a:gd name="T18" fmla="*/ 2147483647 w 2556"/>
              <a:gd name="T19" fmla="*/ 2147483647 h 255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56"/>
              <a:gd name="T31" fmla="*/ 0 h 2553"/>
              <a:gd name="T32" fmla="*/ 2556 w 2556"/>
              <a:gd name="T33" fmla="*/ 2553 h 255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56" h="2553">
                <a:moveTo>
                  <a:pt x="2300" y="2113"/>
                </a:moveTo>
                <a:cubicBezTo>
                  <a:pt x="2336" y="2125"/>
                  <a:pt x="2364" y="2156"/>
                  <a:pt x="2396" y="2177"/>
                </a:cubicBezTo>
                <a:cubicBezTo>
                  <a:pt x="2412" y="2187"/>
                  <a:pt x="2433" y="2182"/>
                  <a:pt x="2452" y="2185"/>
                </a:cubicBezTo>
                <a:cubicBezTo>
                  <a:pt x="2468" y="2190"/>
                  <a:pt x="2499" y="2184"/>
                  <a:pt x="2500" y="2201"/>
                </a:cubicBezTo>
                <a:cubicBezTo>
                  <a:pt x="2506" y="2267"/>
                  <a:pt x="2503" y="2329"/>
                  <a:pt x="2540" y="2385"/>
                </a:cubicBezTo>
                <a:cubicBezTo>
                  <a:pt x="2556" y="2467"/>
                  <a:pt x="2548" y="2550"/>
                  <a:pt x="2548" y="2553"/>
                </a:cubicBezTo>
                <a:lnTo>
                  <a:pt x="2540" y="2359"/>
                </a:lnTo>
                <a:lnTo>
                  <a:pt x="0" y="0"/>
                </a:lnTo>
                <a:lnTo>
                  <a:pt x="272" y="272"/>
                </a:lnTo>
                <a:lnTo>
                  <a:pt x="362" y="363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88" name="AutoShape 22"/>
          <p:cNvSpPr>
            <a:spLocks noChangeArrowheads="1"/>
          </p:cNvSpPr>
          <p:nvPr/>
        </p:nvSpPr>
        <p:spPr bwMode="auto">
          <a:xfrm>
            <a:off x="3348038" y="4724400"/>
            <a:ext cx="215900" cy="144463"/>
          </a:xfrm>
          <a:prstGeom prst="flowChartProcess">
            <a:avLst/>
          </a:prstGeom>
          <a:solidFill>
            <a:srgbClr val="E9E9E9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89" name="AutoShape 23"/>
          <p:cNvSpPr>
            <a:spLocks noChangeArrowheads="1"/>
          </p:cNvSpPr>
          <p:nvPr/>
        </p:nvSpPr>
        <p:spPr bwMode="auto">
          <a:xfrm>
            <a:off x="3563938" y="5084763"/>
            <a:ext cx="215900" cy="144462"/>
          </a:xfrm>
          <a:prstGeom prst="flowChartProcess">
            <a:avLst/>
          </a:prstGeom>
          <a:solidFill>
            <a:srgbClr val="E9E9E9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90" name="AutoShape 24"/>
          <p:cNvSpPr>
            <a:spLocks noChangeArrowheads="1"/>
          </p:cNvSpPr>
          <p:nvPr/>
        </p:nvSpPr>
        <p:spPr bwMode="auto">
          <a:xfrm>
            <a:off x="3276600" y="5229225"/>
            <a:ext cx="215900" cy="215900"/>
          </a:xfrm>
          <a:prstGeom prst="flowChartProcess">
            <a:avLst/>
          </a:prstGeom>
          <a:solidFill>
            <a:srgbClr val="E9E9E9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91" name="AutoShape 26"/>
          <p:cNvSpPr>
            <a:spLocks noChangeArrowheads="1"/>
          </p:cNvSpPr>
          <p:nvPr/>
        </p:nvSpPr>
        <p:spPr bwMode="auto">
          <a:xfrm>
            <a:off x="5292725" y="4437063"/>
            <a:ext cx="215900" cy="215900"/>
          </a:xfrm>
          <a:prstGeom prst="flowChartProcess">
            <a:avLst/>
          </a:prstGeom>
          <a:solidFill>
            <a:srgbClr val="E9E9E9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92" name="AutoShape 27"/>
          <p:cNvSpPr>
            <a:spLocks noChangeArrowheads="1"/>
          </p:cNvSpPr>
          <p:nvPr/>
        </p:nvSpPr>
        <p:spPr bwMode="auto">
          <a:xfrm>
            <a:off x="5580063" y="4292600"/>
            <a:ext cx="215900" cy="144463"/>
          </a:xfrm>
          <a:prstGeom prst="flowChartProcess">
            <a:avLst/>
          </a:prstGeom>
          <a:solidFill>
            <a:srgbClr val="E9E9E9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93" name="AutoShape 28"/>
          <p:cNvSpPr>
            <a:spLocks noChangeArrowheads="1"/>
          </p:cNvSpPr>
          <p:nvPr/>
        </p:nvSpPr>
        <p:spPr bwMode="auto">
          <a:xfrm>
            <a:off x="5724525" y="4652963"/>
            <a:ext cx="215900" cy="144462"/>
          </a:xfrm>
          <a:prstGeom prst="flowChartConnector">
            <a:avLst/>
          </a:prstGeom>
          <a:solidFill>
            <a:srgbClr val="E9E9E9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94" name="AutoShape 29"/>
          <p:cNvSpPr>
            <a:spLocks noChangeArrowheads="1"/>
          </p:cNvSpPr>
          <p:nvPr/>
        </p:nvSpPr>
        <p:spPr bwMode="auto">
          <a:xfrm>
            <a:off x="5508625" y="4797425"/>
            <a:ext cx="215900" cy="215900"/>
          </a:xfrm>
          <a:prstGeom prst="flowChartConnector">
            <a:avLst/>
          </a:prstGeom>
          <a:solidFill>
            <a:srgbClr val="E9E9E9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8395" name="AutoShape 30"/>
          <p:cNvSpPr>
            <a:spLocks noChangeArrowheads="1"/>
          </p:cNvSpPr>
          <p:nvPr/>
        </p:nvSpPr>
        <p:spPr bwMode="auto">
          <a:xfrm>
            <a:off x="3132138" y="4868863"/>
            <a:ext cx="215900" cy="215900"/>
          </a:xfrm>
          <a:prstGeom prst="flowChartConnector">
            <a:avLst/>
          </a:prstGeom>
          <a:solidFill>
            <a:srgbClr val="E9E9E9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3151" name="AutoShape 31"/>
          <p:cNvSpPr>
            <a:spLocks noChangeArrowheads="1"/>
          </p:cNvSpPr>
          <p:nvPr/>
        </p:nvSpPr>
        <p:spPr bwMode="auto">
          <a:xfrm>
            <a:off x="762000" y="1219200"/>
            <a:ext cx="7488238" cy="574675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dirty="0" err="1" smtClean="0">
                <a:solidFill>
                  <a:srgbClr val="FFFFFF"/>
                </a:solidFill>
                <a:cs typeface="Arial" pitchFamily="34" charset="0"/>
              </a:rPr>
              <a:t>Bóng</a:t>
            </a:r>
            <a:r>
              <a:rPr lang="fr-FR" sz="28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sz="2800" dirty="0" err="1" smtClean="0">
                <a:solidFill>
                  <a:srgbClr val="FFFFFF"/>
                </a:solidFill>
                <a:cs typeface="Arial" pitchFamily="34" charset="0"/>
              </a:rPr>
              <a:t>tim</a:t>
            </a:r>
            <a:r>
              <a:rPr lang="fr-FR" sz="28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sz="2800" dirty="0" err="1" smtClean="0">
                <a:solidFill>
                  <a:srgbClr val="FFFFFF"/>
                </a:solidFill>
                <a:cs typeface="Arial" pitchFamily="34" charset="0"/>
              </a:rPr>
              <a:t>lớn</a:t>
            </a:r>
            <a:r>
              <a:rPr lang="fr-FR" sz="28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sz="2800" dirty="0" err="1" smtClean="0">
                <a:solidFill>
                  <a:srgbClr val="FFFFFF"/>
                </a:solidFill>
                <a:cs typeface="Arial" pitchFamily="34" charset="0"/>
              </a:rPr>
              <a:t>hơn</a:t>
            </a:r>
            <a:r>
              <a:rPr lang="fr-FR" sz="2800" dirty="0" smtClean="0">
                <a:solidFill>
                  <a:srgbClr val="FFFFFF"/>
                </a:solidFill>
                <a:cs typeface="Arial" pitchFamily="34" charset="0"/>
              </a:rPr>
              <a:t> khi </a:t>
            </a:r>
            <a:r>
              <a:rPr lang="fr-FR" sz="2800" dirty="0" err="1" smtClean="0">
                <a:solidFill>
                  <a:srgbClr val="FFFFFF"/>
                </a:solidFill>
                <a:cs typeface="Arial" pitchFamily="34" charset="0"/>
              </a:rPr>
              <a:t>tia</a:t>
            </a:r>
            <a:r>
              <a:rPr lang="fr-FR" sz="28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sz="2800" dirty="0" err="1" smtClean="0">
                <a:solidFill>
                  <a:srgbClr val="FFFFFF"/>
                </a:solidFill>
                <a:cs typeface="Arial" pitchFamily="34" charset="0"/>
              </a:rPr>
              <a:t>trước</a:t>
            </a:r>
            <a:r>
              <a:rPr lang="fr-FR" sz="28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fr-FR" sz="2800" dirty="0" err="1" smtClean="0">
                <a:solidFill>
                  <a:srgbClr val="FFFFFF"/>
                </a:solidFill>
                <a:cs typeface="Arial" pitchFamily="34" charset="0"/>
              </a:rPr>
              <a:t>sau</a:t>
            </a:r>
            <a:endParaRPr lang="fr-FR" sz="2800" dirty="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24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DẤU MỰC NƯỚC HƠI</a:t>
            </a:r>
            <a:endParaRPr lang="en-US" dirty="0"/>
          </a:p>
        </p:txBody>
      </p:sp>
      <p:pic>
        <p:nvPicPr>
          <p:cNvPr id="1026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00200"/>
            <a:ext cx="36576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SUS\Pictures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48768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829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xe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995055"/>
            <a:ext cx="5164182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005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TRÀN DỊCH TRÀN KHÍ MP</a:t>
            </a:r>
            <a:endParaRPr lang="en-US" dirty="0"/>
          </a:p>
        </p:txBody>
      </p:sp>
      <p:pic>
        <p:nvPicPr>
          <p:cNvPr id="2050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696199" cy="49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6026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PHÙ PHỔI CẤP</a:t>
            </a:r>
            <a:endParaRPr lang="en-US" dirty="0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0"/>
            <a:ext cx="5562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6764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TỔN THƯƠNG CÁNH BƯỚM</a:t>
            </a:r>
            <a:endParaRPr lang="en-US" dirty="0"/>
          </a:p>
        </p:txBody>
      </p:sp>
      <p:pic>
        <p:nvPicPr>
          <p:cNvPr id="4" name="Content Placeholder 3" descr="122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00200"/>
            <a:ext cx="457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27432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PHÙ PHÔI CẤP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790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XẸP PHỔI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xẹp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</a:p>
          <a:p>
            <a:pPr marL="457200" indent="-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</a:p>
          <a:p>
            <a:pPr marL="457200" indent="-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dirty="0" err="1" smtClean="0"/>
              <a:t>Xẹp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xúc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4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XẸP PHỔI THÙY TRÊN PHỔI P</a:t>
            </a:r>
            <a:endParaRPr lang="en-US" dirty="0"/>
          </a:p>
        </p:txBody>
      </p:sp>
      <p:pic>
        <p:nvPicPr>
          <p:cNvPr id="3074" name="Picture 2" descr="C:\Users\ASUS\Desktop\Hinh_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6106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0549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XẸP TOÀN BỘ PHỔI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0062" y="1700212"/>
            <a:ext cx="564832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736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 PHỔI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0" algn="just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•"/>
              <a:defRPr/>
            </a:pPr>
            <a:r>
              <a:rPr lang="en-US" dirty="0" err="1"/>
              <a:t>Khối</a:t>
            </a:r>
            <a:r>
              <a:rPr lang="en-US" dirty="0"/>
              <a:t> </a:t>
            </a:r>
            <a:r>
              <a:rPr lang="en-US" dirty="0" err="1"/>
              <a:t>mơ</a:t>
            </a:r>
            <a:r>
              <a:rPr lang="en-US" dirty="0"/>
              <a:t>̀ </a:t>
            </a:r>
            <a:r>
              <a:rPr lang="en-US" dirty="0" err="1"/>
              <a:t>đường</a:t>
            </a:r>
            <a:r>
              <a:rPr lang="en-US" dirty="0"/>
              <a:t> </a:t>
            </a:r>
            <a:r>
              <a:rPr lang="en-US" dirty="0" err="1"/>
              <a:t>kính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đổi</a:t>
            </a:r>
            <a:r>
              <a:rPr lang="en-US" dirty="0"/>
              <a:t>: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dirty="0"/>
              <a:t>&gt; 3 cm </a:t>
            </a:r>
            <a:r>
              <a:rPr lang="en-US" dirty="0">
                <a:sym typeface="Wingdings" pitchFamily="2" charset="2"/>
              </a:rPr>
              <a:t> U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dirty="0">
                <a:sym typeface="Wingdings" pitchFamily="2" charset="2"/>
              </a:rPr>
              <a:t>≤ 3 cm  </a:t>
            </a:r>
            <a:r>
              <a:rPr lang="en-US" dirty="0" err="1">
                <a:sym typeface="Wingdings" pitchFamily="2" charset="2"/>
              </a:rPr>
              <a:t>Nốt</a:t>
            </a:r>
            <a:endParaRPr lang="en-US" dirty="0">
              <a:sym typeface="Wingdings" pitchFamily="2" charset="2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dirty="0">
                <a:sym typeface="Wingdings" pitchFamily="2" charset="2"/>
              </a:rPr>
              <a:t>&lt; 3 mm  </a:t>
            </a:r>
            <a:r>
              <a:rPr lang="en-US" dirty="0" err="1">
                <a:sym typeface="Wingdings" pitchFamily="2" charset="2"/>
              </a:rPr>
              <a:t>Nốt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nho</a:t>
            </a:r>
            <a:r>
              <a:rPr lang="en-US" dirty="0">
                <a:sym typeface="Wingdings" pitchFamily="2" charset="2"/>
              </a:rPr>
              <a:t>̉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ClrTx/>
              <a:buFontTx/>
              <a:buChar char="•"/>
            </a:pPr>
            <a:r>
              <a:rPr lang="en-US" dirty="0">
                <a:sym typeface="Wingdings" pitchFamily="2" charset="2"/>
              </a:rPr>
              <a:t>&lt; 1 mm  </a:t>
            </a:r>
            <a:r>
              <a:rPr lang="en-US" dirty="0" err="1">
                <a:sym typeface="Wingdings" pitchFamily="2" charset="2"/>
              </a:rPr>
              <a:t>Hạt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kê</a:t>
            </a:r>
            <a:endParaRPr lang="en-US" dirty="0">
              <a:sym typeface="Wingdings" pitchFamily="2" charset="2"/>
            </a:endParaRPr>
          </a:p>
          <a:p>
            <a:pPr>
              <a:buClrTx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ClrTx/>
              <a:buFont typeface="Wingdings" pitchFamily="2" charset="2"/>
              <a:buChar char="v"/>
            </a:pPr>
            <a:r>
              <a:rPr lang="en-US" sz="2400" dirty="0" err="1"/>
              <a:t>Vị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 smtClean="0"/>
              <a:t>: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buClrTx/>
              <a:buFont typeface="Wingdings" pitchFamily="2" charset="2"/>
              <a:buChar char="v"/>
            </a:pPr>
            <a:r>
              <a:rPr lang="en-US" sz="2400" dirty="0" err="1"/>
              <a:t>Kích</a:t>
            </a:r>
            <a:r>
              <a:rPr lang="en-US" sz="2400" dirty="0"/>
              <a:t> </a:t>
            </a:r>
            <a:r>
              <a:rPr lang="en-US" sz="2400" dirty="0" err="1"/>
              <a:t>thước</a:t>
            </a:r>
            <a:r>
              <a:rPr lang="en-US" sz="2400" dirty="0"/>
              <a:t>: to/</a:t>
            </a:r>
            <a:r>
              <a:rPr lang="en-US" sz="2400" dirty="0" err="1"/>
              <a:t>nhỏ</a:t>
            </a:r>
            <a:r>
              <a:rPr lang="en-US" sz="2400" dirty="0"/>
              <a:t>,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so </a:t>
            </a:r>
            <a:r>
              <a:rPr lang="en-US" sz="2400" dirty="0" err="1"/>
              <a:t>phim</a:t>
            </a:r>
            <a:r>
              <a:rPr lang="en-US" sz="2400" dirty="0"/>
              <a:t> </a:t>
            </a:r>
            <a:r>
              <a:rPr lang="en-US" sz="2400" dirty="0" err="1"/>
              <a:t>cũ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buClrTx/>
              <a:buFont typeface="Wingdings" pitchFamily="2" charset="2"/>
              <a:buChar char="v"/>
            </a:pPr>
            <a:r>
              <a:rPr lang="en-US" sz="2400" dirty="0" err="1"/>
              <a:t>Bờ</a:t>
            </a:r>
            <a:r>
              <a:rPr lang="en-US" sz="2400" dirty="0"/>
              <a:t> </a:t>
            </a:r>
            <a:r>
              <a:rPr lang="en-US" sz="2400" dirty="0" err="1"/>
              <a:t>nham</a:t>
            </a:r>
            <a:r>
              <a:rPr lang="en-US" sz="2400" dirty="0"/>
              <a:t> </a:t>
            </a:r>
            <a:r>
              <a:rPr lang="en-US" sz="2400" dirty="0" err="1"/>
              <a:t>nhở</a:t>
            </a:r>
            <a:r>
              <a:rPr lang="en-US" sz="2400" dirty="0"/>
              <a:t> hay </a:t>
            </a:r>
            <a:r>
              <a:rPr lang="en-US" sz="2400" dirty="0" err="1"/>
              <a:t>đều</a:t>
            </a:r>
            <a:r>
              <a:rPr lang="en-US" sz="2400" dirty="0"/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Font typeface="Wingdings" pitchFamily="2" charset="2"/>
              <a:buChar char="v"/>
            </a:pP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khối</a:t>
            </a:r>
            <a:r>
              <a:rPr lang="en-US" sz="2400" dirty="0"/>
              <a:t> u: </a:t>
            </a:r>
            <a:r>
              <a:rPr lang="en-US" sz="2400" dirty="0" err="1"/>
              <a:t>Calci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, hang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Font typeface="Wingdings" pitchFamily="2" charset="2"/>
              <a:buChar char="v"/>
            </a:pPr>
            <a:r>
              <a:rPr lang="en-US" sz="2400" dirty="0" err="1"/>
              <a:t>Kèm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thường</a:t>
            </a:r>
            <a:r>
              <a:rPr lang="en-US" sz="2400" dirty="0"/>
              <a:t>: </a:t>
            </a:r>
            <a:r>
              <a:rPr lang="en-US" sz="2400" dirty="0" err="1"/>
              <a:t>hạch</a:t>
            </a:r>
            <a:r>
              <a:rPr lang="en-US" sz="2400" dirty="0"/>
              <a:t>, </a:t>
            </a:r>
            <a:r>
              <a:rPr lang="en-US" sz="2400" dirty="0" err="1"/>
              <a:t>hủy</a:t>
            </a:r>
            <a:r>
              <a:rPr lang="en-US" sz="2400" dirty="0"/>
              <a:t> </a:t>
            </a:r>
            <a:r>
              <a:rPr lang="en-US" sz="2400" dirty="0" err="1"/>
              <a:t>xương</a:t>
            </a:r>
            <a:r>
              <a:rPr lang="en-US" sz="2400" dirty="0"/>
              <a:t> </a:t>
            </a:r>
            <a:r>
              <a:rPr lang="en-US" sz="2400" dirty="0" err="1"/>
              <a:t>sườn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34550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 PHỔI</a:t>
            </a:r>
            <a:endParaRPr lang="en-US" dirty="0"/>
          </a:p>
        </p:txBody>
      </p:sp>
      <p:pic>
        <p:nvPicPr>
          <p:cNvPr id="6146" name="Picture 2" descr="C:\Users\ASUS\Desktop\4453-13251-15405-2068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3000"/>
            <a:ext cx="5257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47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SUS\Desktop\Dijko1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6106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1080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HÌNH ẢNH LIỀM HƠI TRONG U NẤM</a:t>
            </a:r>
            <a:endParaRPr lang="en-US" dirty="0"/>
          </a:p>
        </p:txBody>
      </p:sp>
      <p:pic>
        <p:nvPicPr>
          <p:cNvPr id="4099" name="Picture 3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153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5000" y="6191355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NẤM PHỔI ASPERGILLUS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112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915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366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XQ DÃN PHẾ QUẢN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vi-VN" sz="2800" b="1" dirty="0">
                <a:solidFill>
                  <a:srgbClr val="FF0000"/>
                </a:solidFill>
              </a:rPr>
              <a:t>DẤU HIỆU TRỰC TIẾP</a:t>
            </a:r>
            <a:r>
              <a:rPr lang="vi-VN" sz="2800" b="1" dirty="0"/>
              <a:t>:</a:t>
            </a:r>
          </a:p>
          <a:p>
            <a:r>
              <a:rPr lang="vi-VN" sz="2800" dirty="0"/>
              <a:t>– Hình đường ray xe lửa (tram tracks)</a:t>
            </a:r>
          </a:p>
          <a:p>
            <a:r>
              <a:rPr lang="vi-VN" sz="2800" dirty="0"/>
              <a:t>– Mờ hình trụ, hình chuỗi ngọc</a:t>
            </a:r>
          </a:p>
          <a:p>
            <a:r>
              <a:rPr lang="vi-VN" sz="2800" dirty="0"/>
              <a:t>– Mờ hình vòng nhẫn hay hình túi, hình chùm nho, tổ ong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vi-VN" sz="2800" dirty="0" smtClean="0"/>
              <a:t> </a:t>
            </a:r>
            <a:r>
              <a:rPr lang="vi-VN" sz="2800" b="1" dirty="0">
                <a:solidFill>
                  <a:srgbClr val="FF0000"/>
                </a:solidFill>
              </a:rPr>
              <a:t>DẤU HIỆU GIÁN TIẾP:</a:t>
            </a:r>
          </a:p>
          <a:p>
            <a:r>
              <a:rPr lang="vi-VN" sz="2800" dirty="0"/>
              <a:t>– Xẹp phổi</a:t>
            </a:r>
          </a:p>
          <a:p>
            <a:r>
              <a:rPr lang="vi-VN" sz="2800" dirty="0"/>
              <a:t>– Dấu hiệu mạch máu tụ lại</a:t>
            </a:r>
          </a:p>
          <a:p>
            <a:r>
              <a:rPr lang="vi-VN" sz="2800" dirty="0"/>
              <a:t>– Giảm mạch máu</a:t>
            </a:r>
          </a:p>
          <a:p>
            <a:r>
              <a:rPr lang="vi-VN" sz="2800" dirty="0"/>
              <a:t>– Hình ảnh nhiễm trùng ứ dịch, mức khí dịch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5806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Dấu hiệu đường ray xe </a:t>
            </a:r>
            <a:br>
              <a:rPr lang="vi-VN" dirty="0"/>
            </a:br>
            <a:r>
              <a:rPr lang="vi-VN" dirty="0"/>
              <a:t>lửa thùy trên phổi P</a:t>
            </a:r>
            <a:endParaRPr lang="en-US" dirty="0"/>
          </a:p>
        </p:txBody>
      </p:sp>
      <p:pic>
        <p:nvPicPr>
          <p:cNvPr id="12291" name="Picture 3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4563112" cy="486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1760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DPQ HÌNH TRỤ</a:t>
            </a:r>
            <a:endParaRPr lang="en-US" dirty="0"/>
          </a:p>
        </p:txBody>
      </p:sp>
      <p:pic>
        <p:nvPicPr>
          <p:cNvPr id="13314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48768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3516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DPQ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ong</a:t>
            </a:r>
            <a:r>
              <a:rPr lang="en-US" dirty="0" smtClean="0"/>
              <a:t>, </a:t>
            </a:r>
            <a:r>
              <a:rPr lang="en-US" dirty="0" err="1" smtClean="0"/>
              <a:t>chùm</a:t>
            </a:r>
            <a:r>
              <a:rPr lang="en-US" dirty="0" smtClean="0"/>
              <a:t> </a:t>
            </a:r>
            <a:r>
              <a:rPr lang="en-US" dirty="0" err="1" smtClean="0"/>
              <a:t>nho</a:t>
            </a:r>
            <a:endParaRPr lang="en-US" dirty="0"/>
          </a:p>
        </p:txBody>
      </p:sp>
      <p:pic>
        <p:nvPicPr>
          <p:cNvPr id="14338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13706"/>
            <a:ext cx="8763000" cy="48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494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HÌNH ẢNH GIÁN TIẾP DPQ</a:t>
            </a:r>
            <a:endParaRPr lang="en-US" dirty="0"/>
          </a:p>
        </p:txBody>
      </p:sp>
      <p:pic>
        <p:nvPicPr>
          <p:cNvPr id="15363" name="Picture 3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4544060" cy="48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00600" y="2133600"/>
            <a:ext cx="4191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vi-VN" sz="3200" dirty="0">
                <a:latin typeface="Arial" pitchFamily="34" charset="0"/>
                <a:cs typeface="Arial" pitchFamily="34" charset="0"/>
              </a:rPr>
              <a:t>Thể tích phổi tăng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sz="3200" dirty="0" smtClean="0">
                <a:latin typeface="Arial" pitchFamily="34" charset="0"/>
                <a:cs typeface="Arial" pitchFamily="34" charset="0"/>
              </a:rPr>
              <a:t>Hình </a:t>
            </a:r>
            <a:r>
              <a:rPr lang="vi-VN" sz="3200" dirty="0">
                <a:latin typeface="Arial" pitchFamily="34" charset="0"/>
                <a:cs typeface="Arial" pitchFamily="34" charset="0"/>
              </a:rPr>
              <a:t>vòng nhẫn </a:t>
            </a:r>
            <a:r>
              <a:rPr lang="vi-VN" sz="3200" dirty="0" smtClean="0">
                <a:latin typeface="Arial" pitchFamily="34" charset="0"/>
                <a:cs typeface="Arial" pitchFamily="34" charset="0"/>
              </a:rPr>
              <a:t>thùy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sz="3200" dirty="0" smtClean="0">
                <a:latin typeface="Arial" pitchFamily="34" charset="0"/>
                <a:cs typeface="Arial" pitchFamily="34" charset="0"/>
              </a:rPr>
              <a:t>trên</a:t>
            </a:r>
            <a:endParaRPr lang="vi-VN" sz="32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vi-VN" sz="3200" dirty="0" smtClean="0">
                <a:latin typeface="Arial" pitchFamily="34" charset="0"/>
                <a:cs typeface="Arial" pitchFamily="34" charset="0"/>
              </a:rPr>
              <a:t>Nốt </a:t>
            </a:r>
            <a:r>
              <a:rPr lang="vi-VN" sz="3200" dirty="0">
                <a:latin typeface="Arial" pitchFamily="34" charset="0"/>
                <a:cs typeface="Arial" pitchFamily="34" charset="0"/>
              </a:rPr>
              <a:t>mờ do nút </a:t>
            </a:r>
            <a:r>
              <a:rPr lang="vi-VN" sz="3200" dirty="0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sz="3200" dirty="0" smtClean="0">
                <a:latin typeface="Arial" pitchFamily="34" charset="0"/>
                <a:cs typeface="Arial" pitchFamily="34" charset="0"/>
              </a:rPr>
              <a:t>nhầy </a:t>
            </a:r>
            <a:r>
              <a:rPr lang="vi-VN" sz="3200" dirty="0">
                <a:latin typeface="Arial" pitchFamily="34" charset="0"/>
                <a:cs typeface="Arial" pitchFamily="34" charset="0"/>
              </a:rPr>
              <a:t>ứ đọng 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22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XQ COPD</a:t>
            </a:r>
            <a:endParaRPr lang="en-US" dirty="0"/>
          </a:p>
        </p:txBody>
      </p:sp>
      <p:pic>
        <p:nvPicPr>
          <p:cNvPr id="16386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7937"/>
            <a:ext cx="8763000" cy="472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7591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KHÍ PHẾ THỦNG</a:t>
            </a:r>
            <a:endParaRPr lang="en-US" dirty="0"/>
          </a:p>
        </p:txBody>
      </p:sp>
      <p:pic>
        <p:nvPicPr>
          <p:cNvPr id="17411" name="Picture 3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3858164" cy="40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91000" y="2286000"/>
            <a:ext cx="4953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vi-VN" sz="3600" dirty="0">
                <a:latin typeface="Arial" pitchFamily="34" charset="0"/>
                <a:cs typeface="Arial" pitchFamily="34" charset="0"/>
              </a:rPr>
              <a:t>Đường thẳng nối đỉnh </a:t>
            </a:r>
            <a:r>
              <a:rPr lang="vi-VN" sz="3600" dirty="0" smtClean="0">
                <a:latin typeface="Arial" pitchFamily="34" charset="0"/>
                <a:cs typeface="Arial" pitchFamily="34" charset="0"/>
              </a:rPr>
              <a:t>xương </a:t>
            </a:r>
            <a:r>
              <a:rPr lang="vi-VN" sz="3600" dirty="0">
                <a:latin typeface="Arial" pitchFamily="34" charset="0"/>
                <a:cs typeface="Arial" pitchFamily="34" charset="0"/>
              </a:rPr>
              <a:t>sườn 1 và cơ </a:t>
            </a:r>
            <a:r>
              <a:rPr lang="vi-VN" sz="3600" dirty="0" smtClean="0">
                <a:latin typeface="Arial" pitchFamily="34" charset="0"/>
                <a:cs typeface="Arial" pitchFamily="34" charset="0"/>
              </a:rPr>
              <a:t>hoành </a:t>
            </a:r>
            <a:r>
              <a:rPr lang="vi-VN" sz="3600" dirty="0">
                <a:latin typeface="Arial" pitchFamily="34" charset="0"/>
                <a:cs typeface="Arial" pitchFamily="34" charset="0"/>
              </a:rPr>
              <a:t>&gt; 30cm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vi-VN" sz="3600" dirty="0" smtClean="0">
                <a:latin typeface="Arial" pitchFamily="34" charset="0"/>
                <a:cs typeface="Arial" pitchFamily="34" charset="0"/>
              </a:rPr>
              <a:t>Vòm </a:t>
            </a:r>
            <a:r>
              <a:rPr lang="vi-VN" sz="3600" dirty="0">
                <a:latin typeface="Arial" pitchFamily="34" charset="0"/>
                <a:cs typeface="Arial" pitchFamily="34" charset="0"/>
              </a:rPr>
              <a:t>hoành dẹt 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533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KHÍ PHẾ THỦNG</a:t>
            </a:r>
            <a:endParaRPr lang="en-US" dirty="0"/>
          </a:p>
        </p:txBody>
      </p:sp>
      <p:pic>
        <p:nvPicPr>
          <p:cNvPr id="18435" name="Picture 3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4194251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2514600"/>
            <a:ext cx="396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vi-VN" sz="2800" dirty="0">
                <a:latin typeface="Arial" pitchFamily="34" charset="0"/>
                <a:cs typeface="Arial" pitchFamily="34" charset="0"/>
              </a:rPr>
              <a:t>Vòm hoành dẹt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vi-VN" sz="2800" dirty="0" smtClean="0">
                <a:latin typeface="Arial" pitchFamily="34" charset="0"/>
                <a:cs typeface="Arial" pitchFamily="34" charset="0"/>
              </a:rPr>
              <a:t>Tăng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khoảng sáng sau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vi-VN" sz="2800" dirty="0">
                <a:latin typeface="Arial" pitchFamily="34" charset="0"/>
                <a:cs typeface="Arial" pitchFamily="34" charset="0"/>
              </a:rPr>
              <a:t>xương ức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vi-VN" sz="2800" dirty="0" smtClean="0">
                <a:latin typeface="Arial" pitchFamily="34" charset="0"/>
                <a:cs typeface="Arial" pitchFamily="34" charset="0"/>
              </a:rPr>
              <a:t>Góc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ức hoành &gt; 90 º 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15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5" name="Picture 5" descr="PCY-871-1-1"/>
          <p:cNvPicPr>
            <a:picLocks noChangeAspect="1" noChangeArrowheads="1"/>
          </p:cNvPicPr>
          <p:nvPr/>
        </p:nvPicPr>
        <p:blipFill>
          <a:blip r:embed="rId3">
            <a:lum contrast="-36000"/>
          </a:blip>
          <a:srcRect/>
          <a:stretch>
            <a:fillRect/>
          </a:stretch>
        </p:blipFill>
        <p:spPr bwMode="auto">
          <a:xfrm>
            <a:off x="5064125" y="1524000"/>
            <a:ext cx="3640138" cy="4033838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66563" name="Picture 6" descr="SNC10011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179388" y="1525588"/>
            <a:ext cx="4824412" cy="3894137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979613" y="3036888"/>
            <a:ext cx="2087562" cy="1800225"/>
            <a:chOff x="1247" y="2069"/>
            <a:chExt cx="1315" cy="1134"/>
          </a:xfrm>
        </p:grpSpPr>
        <p:sp>
          <p:nvSpPr>
            <p:cNvPr id="66571" name="Line 7"/>
            <p:cNvSpPr>
              <a:spLocks noChangeShapeType="1"/>
            </p:cNvSpPr>
            <p:nvPr/>
          </p:nvSpPr>
          <p:spPr bwMode="auto">
            <a:xfrm>
              <a:off x="1247" y="3203"/>
              <a:ext cx="1315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572" name="Line 10"/>
            <p:cNvSpPr>
              <a:spLocks noChangeShapeType="1"/>
            </p:cNvSpPr>
            <p:nvPr/>
          </p:nvSpPr>
          <p:spPr bwMode="auto">
            <a:xfrm>
              <a:off x="1338" y="2069"/>
              <a:ext cx="68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6372225" y="2965450"/>
            <a:ext cx="1439863" cy="1206500"/>
            <a:chOff x="4014" y="2024"/>
            <a:chExt cx="907" cy="760"/>
          </a:xfrm>
        </p:grpSpPr>
        <p:sp>
          <p:nvSpPr>
            <p:cNvPr id="66569" name="Line 9"/>
            <p:cNvSpPr>
              <a:spLocks noChangeShapeType="1"/>
            </p:cNvSpPr>
            <p:nvPr/>
          </p:nvSpPr>
          <p:spPr bwMode="auto">
            <a:xfrm>
              <a:off x="4014" y="2784"/>
              <a:ext cx="907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570" name="Line 11"/>
            <p:cNvSpPr>
              <a:spLocks noChangeShapeType="1"/>
            </p:cNvSpPr>
            <p:nvPr/>
          </p:nvSpPr>
          <p:spPr bwMode="auto">
            <a:xfrm>
              <a:off x="4195" y="2024"/>
              <a:ext cx="363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1206848" y="5867400"/>
            <a:ext cx="2526952" cy="4638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Tư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thế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chụp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nằm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Ellipse 11"/>
          <p:cNvSpPr>
            <a:spLocks noChangeArrowheads="1"/>
          </p:cNvSpPr>
          <p:nvPr/>
        </p:nvSpPr>
        <p:spPr bwMode="auto">
          <a:xfrm>
            <a:off x="0" y="1581150"/>
            <a:ext cx="11430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550248" y="5895679"/>
            <a:ext cx="2648780" cy="4638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Tư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thế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chụp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đứng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31800" y="346075"/>
            <a:ext cx="8353425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00"/>
                </a:solidFill>
                <a:latin typeface="Arial" pitchFamily="34" charset="0"/>
              </a:defRPr>
            </a:lvl9pPr>
          </a:lstStyle>
          <a:p>
            <a:r>
              <a:rPr lang="en-US" dirty="0" smtClean="0"/>
              <a:t>TƯ THẾ CHỤP ĐỨNG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32" grpId="0"/>
      <p:bldP spid="12" grpId="0" animBg="1"/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KHÍ PHẾ THỦNG</a:t>
            </a:r>
            <a:endParaRPr lang="en-US" dirty="0"/>
          </a:p>
        </p:txBody>
      </p:sp>
      <p:pic>
        <p:nvPicPr>
          <p:cNvPr id="19458" name="Picture 2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258216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2057400"/>
            <a:ext cx="457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vi-VN" sz="2800" dirty="0">
                <a:latin typeface="Arial" pitchFamily="34" charset="0"/>
                <a:cs typeface="Arial" pitchFamily="34" charset="0"/>
              </a:rPr>
              <a:t>Khí phế thủng trung </a:t>
            </a:r>
            <a:r>
              <a:rPr lang="vi-VN" sz="2800" dirty="0" smtClean="0">
                <a:latin typeface="Arial" pitchFamily="34" charset="0"/>
                <a:cs typeface="Arial" pitchFamily="34" charset="0"/>
              </a:rPr>
              <a:t>tâm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tiểu thùy nặng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vi-VN" sz="2800" dirty="0" smtClean="0">
                <a:latin typeface="Arial" pitchFamily="34" charset="0"/>
                <a:cs typeface="Arial" pitchFamily="34" charset="0"/>
              </a:rPr>
              <a:t>Tăng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sáng ở thùy trên, </a:t>
            </a:r>
            <a:r>
              <a:rPr lang="vi-VN" sz="2800" dirty="0" smtClean="0">
                <a:latin typeface="Arial" pitchFamily="34" charset="0"/>
                <a:cs typeface="Arial" pitchFamily="34" charset="0"/>
              </a:rPr>
              <a:t>giảm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mạch máu ở thùy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vi-VN" sz="2800" dirty="0" smtClean="0">
                <a:latin typeface="Arial" pitchFamily="34" charset="0"/>
                <a:cs typeface="Arial" pitchFamily="34" charset="0"/>
              </a:rPr>
              <a:t>trên</a:t>
            </a:r>
            <a:endParaRPr lang="vi-VN" sz="28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vi-VN" sz="2800" dirty="0" smtClean="0">
                <a:latin typeface="Arial" pitchFamily="34" charset="0"/>
                <a:cs typeface="Arial" pitchFamily="34" charset="0"/>
              </a:rPr>
              <a:t>Mạch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máu tập trung </a:t>
            </a:r>
            <a:r>
              <a:rPr lang="vi-VN" sz="2800" dirty="0" smtClean="0">
                <a:latin typeface="Arial" pitchFamily="34" charset="0"/>
                <a:cs typeface="Arial" pitchFamily="34" charset="0"/>
              </a:rPr>
              <a:t>thùy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dưới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766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KPT TOÀN TIỂU THÙY</a:t>
            </a:r>
            <a:endParaRPr lang="en-US" dirty="0"/>
          </a:p>
        </p:txBody>
      </p:sp>
      <p:pic>
        <p:nvPicPr>
          <p:cNvPr id="20483" name="Picture 3" descr="C:\Users\ASUS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4056403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53891" y="24384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vi-VN" sz="2800" dirty="0">
                <a:latin typeface="Arial" pitchFamily="34" charset="0"/>
                <a:cs typeface="Arial" pitchFamily="34" charset="0"/>
              </a:rPr>
              <a:t>Khí phế thủng toàn </a:t>
            </a:r>
            <a:r>
              <a:rPr lang="vi-VN" sz="2800" dirty="0" smtClean="0">
                <a:latin typeface="Arial" pitchFamily="34" charset="0"/>
                <a:cs typeface="Arial" pitchFamily="34" charset="0"/>
              </a:rPr>
              <a:t>tiểu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thùy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vi-VN" sz="2800" dirty="0" smtClean="0">
                <a:latin typeface="Arial" pitchFamily="34" charset="0"/>
                <a:cs typeface="Arial" pitchFamily="34" charset="0"/>
              </a:rPr>
              <a:t>Tăng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sáng chủ yếu </a:t>
            </a:r>
            <a:r>
              <a:rPr lang="vi-VN" sz="2800" dirty="0" smtClean="0">
                <a:latin typeface="Arial" pitchFamily="34" charset="0"/>
                <a:cs typeface="Arial" pitchFamily="34" charset="0"/>
              </a:rPr>
              <a:t>thùy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dưới, giảm mạch </a:t>
            </a:r>
            <a:r>
              <a:rPr lang="vi-VN" sz="2800" dirty="0" smtClean="0">
                <a:latin typeface="Arial" pitchFamily="34" charset="0"/>
                <a:cs typeface="Arial" pitchFamily="34" charset="0"/>
              </a:rPr>
              <a:t>máu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ở thùy dưới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vi-VN" sz="2800" dirty="0" smtClean="0">
                <a:latin typeface="Arial" pitchFamily="34" charset="0"/>
                <a:cs typeface="Arial" pitchFamily="34" charset="0"/>
              </a:rPr>
              <a:t>Mạch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máu thùy trên </a:t>
            </a:r>
            <a:r>
              <a:rPr lang="vi-VN" sz="2800" dirty="0" smtClean="0">
                <a:latin typeface="Arial" pitchFamily="34" charset="0"/>
                <a:cs typeface="Arial" pitchFamily="34" charset="0"/>
              </a:rPr>
              <a:t>nhiều </a:t>
            </a:r>
            <a:r>
              <a:rPr lang="vi-VN" sz="2800" dirty="0">
                <a:latin typeface="Arial" pitchFamily="34" charset="0"/>
                <a:cs typeface="Arial" pitchFamily="34" charset="0"/>
              </a:rPr>
              <a:t>hơn thùy dưới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2768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2514600"/>
            <a:ext cx="7772400" cy="1920875"/>
          </a:xfrm>
        </p:spPr>
        <p:txBody>
          <a:bodyPr/>
          <a:lstStyle/>
          <a:p>
            <a:r>
              <a:rPr lang="en-US" dirty="0" smtClean="0"/>
              <a:t>BẤT THƯỜNG TRUNG THẤT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207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 QUÁI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vi-VN" sz="3200" dirty="0"/>
              <a:t>Trung thất trước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vi-VN" sz="3200" dirty="0" smtClean="0"/>
              <a:t>U </a:t>
            </a:r>
            <a:r>
              <a:rPr lang="vi-VN" sz="3200" dirty="0"/>
              <a:t>quái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vi-VN" sz="3200" dirty="0" smtClean="0"/>
              <a:t>U </a:t>
            </a:r>
            <a:r>
              <a:rPr lang="vi-VN" sz="3200" dirty="0"/>
              <a:t>tuyến ức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vi-VN" sz="3200" dirty="0" smtClean="0"/>
              <a:t>Tuyến </a:t>
            </a:r>
            <a:r>
              <a:rPr lang="vi-VN" sz="3200" dirty="0"/>
              <a:t>giáp thòng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vi-VN" sz="3200" dirty="0" smtClean="0"/>
              <a:t> </a:t>
            </a:r>
            <a:r>
              <a:rPr lang="vi-VN" sz="3200" dirty="0"/>
              <a:t>Lymphoma </a:t>
            </a:r>
            <a:endParaRPr lang="en-US" sz="320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752600"/>
            <a:ext cx="4648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9069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SUS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463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TRUNG THẤT GIỮA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v"/>
            </a:pPr>
            <a:r>
              <a:rPr lang="vi-VN" dirty="0" smtClean="0"/>
              <a:t>Hạch </a:t>
            </a:r>
            <a:r>
              <a:rPr lang="vi-VN" dirty="0"/>
              <a:t>to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vi-VN" dirty="0" smtClean="0"/>
              <a:t>Bất th</a:t>
            </a:r>
            <a:r>
              <a:rPr lang="en-US" dirty="0" smtClean="0"/>
              <a:t>ư</a:t>
            </a:r>
            <a:r>
              <a:rPr lang="vi-VN" dirty="0" smtClean="0"/>
              <a:t>ờng tim </a:t>
            </a:r>
            <a:r>
              <a:rPr lang="vi-VN" dirty="0"/>
              <a:t>, thất hay nhĩ to , tim đão </a:t>
            </a:r>
            <a:r>
              <a:rPr lang="en-US" dirty="0" smtClean="0"/>
              <a:t>n</a:t>
            </a:r>
            <a:r>
              <a:rPr lang="vi-VN" dirty="0" smtClean="0"/>
              <a:t>g</a:t>
            </a:r>
            <a:r>
              <a:rPr lang="en-US" dirty="0"/>
              <a:t>ư</a:t>
            </a:r>
            <a:r>
              <a:rPr lang="vi-VN" dirty="0" smtClean="0"/>
              <a:t>ợc</a:t>
            </a:r>
            <a:r>
              <a:rPr lang="en-US" dirty="0" smtClean="0"/>
              <a:t>, </a:t>
            </a:r>
            <a:r>
              <a:rPr lang="vi-VN" dirty="0" smtClean="0"/>
              <a:t>màng </a:t>
            </a:r>
            <a:r>
              <a:rPr lang="vi-VN" dirty="0"/>
              <a:t>ngoài tim : u , tràn dịch , kén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dirty="0"/>
              <a:t>M</a:t>
            </a:r>
            <a:r>
              <a:rPr lang="vi-VN" dirty="0" smtClean="0"/>
              <a:t>ạch </a:t>
            </a:r>
            <a:r>
              <a:rPr lang="vi-VN" dirty="0"/>
              <a:t>máu : phình ĐMC , bóc tách </a:t>
            </a:r>
            <a:r>
              <a:rPr lang="vi-VN" dirty="0" smtClean="0"/>
              <a:t>ĐMC </a:t>
            </a:r>
            <a:r>
              <a:rPr lang="vi-VN" dirty="0"/>
              <a:t>, dị dạng mạch máu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vi-VN" dirty="0" smtClean="0"/>
              <a:t>KQ </a:t>
            </a:r>
            <a:r>
              <a:rPr lang="vi-VN" dirty="0"/>
              <a:t>– PQ : u , kén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vi-VN" dirty="0" smtClean="0"/>
              <a:t>Thực </a:t>
            </a:r>
            <a:r>
              <a:rPr lang="vi-VN" dirty="0"/>
              <a:t>quản : u 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095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 TRUNG THẤT GIỮA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4" t="6250" r="2344" b="26042"/>
          <a:stretch>
            <a:fillRect/>
          </a:stretch>
        </p:blipFill>
        <p:spPr bwMode="auto">
          <a:xfrm>
            <a:off x="933749" y="1600200"/>
            <a:ext cx="735270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1668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BẤT THƯỜNG TRUNG THẤT SAU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  <a:p>
            <a:pPr marL="457200" indent="-457200">
              <a:buFont typeface="Wingdings" pitchFamily="2" charset="2"/>
              <a:buChar char="v"/>
            </a:pPr>
            <a:r>
              <a:rPr lang="vi-VN" dirty="0" smtClean="0"/>
              <a:t>Bất th</a:t>
            </a:r>
            <a:r>
              <a:rPr lang="en-US" dirty="0" smtClean="0"/>
              <a:t>ư</a:t>
            </a:r>
            <a:r>
              <a:rPr lang="vi-VN" dirty="0" smtClean="0"/>
              <a:t>ờng </a:t>
            </a:r>
            <a:r>
              <a:rPr lang="vi-VN" dirty="0"/>
              <a:t>thực quản : K , achalasia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vi-VN" dirty="0" smtClean="0"/>
              <a:t>Herni </a:t>
            </a:r>
            <a:r>
              <a:rPr lang="vi-VN" dirty="0"/>
              <a:t>hiatus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vi-VN" dirty="0" smtClean="0"/>
              <a:t>Mạch </a:t>
            </a:r>
            <a:r>
              <a:rPr lang="vi-VN" dirty="0"/>
              <a:t>máu : phình ĐMC xuống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vi-VN" dirty="0" smtClean="0"/>
              <a:t>U </a:t>
            </a:r>
            <a:r>
              <a:rPr lang="vi-VN" dirty="0"/>
              <a:t>thần kinh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vi-VN" dirty="0" smtClean="0"/>
              <a:t>U </a:t>
            </a:r>
            <a:r>
              <a:rPr lang="vi-VN" dirty="0"/>
              <a:t>cạnh cột sống , áp xe ,di căn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vi-VN" dirty="0" smtClean="0"/>
              <a:t>Tạo </a:t>
            </a:r>
            <a:r>
              <a:rPr lang="vi-VN" dirty="0"/>
              <a:t>máu ngoài tủ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870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TRUNG THẤT SAU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vi-VN" sz="3200" dirty="0"/>
              <a:t>Đm </a:t>
            </a:r>
            <a:r>
              <a:rPr lang="vi-VN" sz="3200" dirty="0" smtClean="0"/>
              <a:t>chủ</a:t>
            </a:r>
            <a:r>
              <a:rPr lang="en-US" sz="3200" dirty="0"/>
              <a:t> </a:t>
            </a:r>
            <a:r>
              <a:rPr lang="en-US" sz="3200" dirty="0" err="1" smtClean="0"/>
              <a:t>phình</a:t>
            </a:r>
            <a:r>
              <a:rPr lang="en-US" sz="3200" dirty="0" smtClean="0"/>
              <a:t>:</a:t>
            </a:r>
            <a:endParaRPr lang="vi-VN" sz="3200" dirty="0"/>
          </a:p>
          <a:p>
            <a:pPr marL="457200" indent="-457200">
              <a:buFont typeface="Wingdings" pitchFamily="2" charset="2"/>
              <a:buChar char="v"/>
            </a:pPr>
            <a:r>
              <a:rPr lang="vi-VN" sz="3200" dirty="0" smtClean="0"/>
              <a:t>Bề </a:t>
            </a:r>
            <a:r>
              <a:rPr lang="vi-VN" sz="3200" dirty="0"/>
              <a:t>rộng nhất cung </a:t>
            </a:r>
            <a:r>
              <a:rPr lang="vi-VN" sz="3200" dirty="0" smtClean="0"/>
              <a:t>&gt;</a:t>
            </a:r>
            <a:r>
              <a:rPr lang="en-US" sz="3200" dirty="0" smtClean="0"/>
              <a:t> </a:t>
            </a:r>
            <a:r>
              <a:rPr lang="vi-VN" sz="3200" dirty="0" smtClean="0"/>
              <a:t>1/3 </a:t>
            </a:r>
            <a:r>
              <a:rPr lang="vi-VN" sz="3200" dirty="0"/>
              <a:t>lồng ngực (nằm)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vi-VN" sz="3200" dirty="0" smtClean="0"/>
              <a:t>Mất </a:t>
            </a:r>
            <a:r>
              <a:rPr lang="vi-VN" sz="3200" dirty="0"/>
              <a:t>đường bờ </a:t>
            </a:r>
            <a:r>
              <a:rPr lang="vi-VN" sz="3200" dirty="0" smtClean="0"/>
              <a:t>bình</a:t>
            </a:r>
            <a:r>
              <a:rPr lang="en-US" sz="3200" dirty="0" smtClean="0"/>
              <a:t> </a:t>
            </a:r>
            <a:r>
              <a:rPr lang="vi-VN" sz="3200" dirty="0" smtClean="0"/>
              <a:t>thường </a:t>
            </a:r>
            <a:r>
              <a:rPr lang="vi-VN" sz="3200" dirty="0"/>
              <a:t>đm </a:t>
            </a:r>
            <a:r>
              <a:rPr lang="vi-VN" sz="3200" dirty="0" smtClean="0"/>
              <a:t>chủ</a:t>
            </a:r>
            <a:r>
              <a:rPr lang="en-US" sz="3200" dirty="0" smtClean="0"/>
              <a:t> </a:t>
            </a:r>
            <a:r>
              <a:rPr lang="vi-VN" sz="3200" dirty="0" smtClean="0"/>
              <a:t>xuống</a:t>
            </a:r>
            <a:r>
              <a:rPr lang="vi-VN" sz="3200" dirty="0"/>
              <a:t>, có đường </a:t>
            </a:r>
            <a:r>
              <a:rPr lang="vi-VN" sz="3200" dirty="0" smtClean="0"/>
              <a:t>bờ</a:t>
            </a:r>
            <a:r>
              <a:rPr lang="en-US" sz="3200" dirty="0" smtClean="0"/>
              <a:t> </a:t>
            </a:r>
            <a:r>
              <a:rPr lang="vi-VN" sz="3200" dirty="0" smtClean="0"/>
              <a:t>trung </a:t>
            </a:r>
            <a:r>
              <a:rPr lang="vi-VN" sz="3200" dirty="0"/>
              <a:t>thất </a:t>
            </a:r>
            <a:r>
              <a:rPr lang="vi-VN" sz="3200" dirty="0" smtClean="0"/>
              <a:t>mới</a:t>
            </a:r>
            <a:endParaRPr lang="vi-VN" sz="3200" dirty="0"/>
          </a:p>
        </p:txBody>
      </p:sp>
      <p:pic>
        <p:nvPicPr>
          <p:cNvPr id="9218" name="Picture 2" descr="C:\Users\ASUS\Desktop\Untitl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76400"/>
            <a:ext cx="3886200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645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TH1</a:t>
            </a:r>
            <a:endParaRPr lang="en-US" dirty="0"/>
          </a:p>
        </p:txBody>
      </p:sp>
      <p:pic>
        <p:nvPicPr>
          <p:cNvPr id="1026" name="Picture 2" descr="C:\Users\User\Downloads\20171205_20245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348584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0" y="1828800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BN NAM, 23 TUỔI, KHÁM VÌ ĐAU NGỰC, KHÓ THỞ 1 NGÀY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53068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4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VNI-Times"/>
        <a:ea typeface=""/>
        <a:cs typeface="Arial"/>
      </a:majorFont>
      <a:minorFont>
        <a:latin typeface="VNI-Time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Default Design">
  <a:themeElements>
    <a:clrScheme name="4_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4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VNI-Times"/>
        <a:ea typeface=""/>
        <a:cs typeface="Arial"/>
      </a:majorFont>
      <a:minorFont>
        <a:latin typeface="VNI-Time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Theme4</Template>
  <TotalTime>3408</TotalTime>
  <Words>1447</Words>
  <Application>Microsoft Office PowerPoint</Application>
  <PresentationFormat>On-screen Show (4:3)</PresentationFormat>
  <Paragraphs>294</Paragraphs>
  <Slides>103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103</vt:i4>
      </vt:variant>
    </vt:vector>
  </HeadingPairs>
  <TitlesOfParts>
    <vt:vector size="106" baseType="lpstr">
      <vt:lpstr>Theme4</vt:lpstr>
      <vt:lpstr>6_Default Design</vt:lpstr>
      <vt:lpstr>1_Theme4</vt:lpstr>
      <vt:lpstr>PHÂN TÍCH PHIM X QUANG NGỰC</vt:lpstr>
      <vt:lpstr>NỘI DUNG</vt:lpstr>
      <vt:lpstr>PHIM XQ PHỔI ĐẠT CHUẨN</vt:lpstr>
      <vt:lpstr>PHIM NGỰC THẲNG SAU-TRƯỚC</vt:lpstr>
      <vt:lpstr>TƯ THẾ CHỤP</vt:lpstr>
      <vt:lpstr>PowerPoint Presentation</vt:lpstr>
      <vt:lpstr>PowerPoint Presentation</vt:lpstr>
      <vt:lpstr>PowerPoint Presentation</vt:lpstr>
      <vt:lpstr>PowerPoint Presentation</vt:lpstr>
      <vt:lpstr>TƯ THẾ ĐỨNG NGAY</vt:lpstr>
      <vt:lpstr>PowerPoint Presentation</vt:lpstr>
      <vt:lpstr>CUNG SƯỜN</vt:lpstr>
      <vt:lpstr>PowerPoint Presentation</vt:lpstr>
      <vt:lpstr>PowerPoint Presentation</vt:lpstr>
      <vt:lpstr>PowerPoint Presentation</vt:lpstr>
      <vt:lpstr>PowerPoint Presentation</vt:lpstr>
      <vt:lpstr>DẤU HIỆU BĂNG QUA THÀNH NGỰC(CROSSING CHEST WALL SIGN)</vt:lpstr>
      <vt:lpstr>PowerPoint Presentation</vt:lpstr>
      <vt:lpstr>NỘI DUNG</vt:lpstr>
      <vt:lpstr>THỨ TỰ PHÂN TÍCH</vt:lpstr>
      <vt:lpstr>QUI ƯỚC ĐỘ CẢN TIA TRÊN XQ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KHOANG TRUNG THẤT</vt:lpstr>
      <vt:lpstr>PowerPoint Presentation</vt:lpstr>
      <vt:lpstr>PowerPoint Presentation</vt:lpstr>
      <vt:lpstr>PowerPoint Presentation</vt:lpstr>
      <vt:lpstr>PowerPoint Presentation</vt:lpstr>
      <vt:lpstr>NỘI DUNG</vt:lpstr>
      <vt:lpstr>BẤT THƯỜNG THÀNH NGỰC</vt:lpstr>
      <vt:lpstr>DẤU NGOÀI MÀNG PHỔI</vt:lpstr>
      <vt:lpstr>GÃY XƯƠNG</vt:lpstr>
      <vt:lpstr>DI CĂN HỦY XƯƠNG</vt:lpstr>
      <vt:lpstr>KHỚP GIẢ XƯƠNG SƯỜN1 (P)</vt:lpstr>
      <vt:lpstr>MÀNG PHỔI</vt:lpstr>
      <vt:lpstr>TDMP VỚI ĐƯỜNG CONG DAMOISEAU</vt:lpstr>
      <vt:lpstr>TDMP CHỤP NẰM</vt:lpstr>
      <vt:lpstr>TDMP ÁC TÍNH LƯỢNG LỚN</vt:lpstr>
      <vt:lpstr>TDMP KHU TRÚ</vt:lpstr>
      <vt:lpstr>TDMP KHU TRÚ</vt:lpstr>
      <vt:lpstr>TDMP RÃNH LIÊN THÙY</vt:lpstr>
      <vt:lpstr>TD RÃNH LIÊN THÙY BÉ</vt:lpstr>
      <vt:lpstr>TD RÃNH LIÊN THÙY</vt:lpstr>
      <vt:lpstr>TD DƯỚI ĐÁY PHỔI</vt:lpstr>
      <vt:lpstr>TD DƯỚI CƠ HOÀNH</vt:lpstr>
      <vt:lpstr>TRÀN KHÍ MÀNG PHỔI</vt:lpstr>
      <vt:lpstr>TRÀN KHÍ MÀNG PHỔI</vt:lpstr>
      <vt:lpstr>TKMP ÁP LỰC</vt:lpstr>
      <vt:lpstr>TRÀN KHÍ MÀNG PHỔI</vt:lpstr>
      <vt:lpstr>TRÀN KHÍ MÀNG PHỔI</vt:lpstr>
      <vt:lpstr>DÀY DÍNH MÀNG PHỔI</vt:lpstr>
      <vt:lpstr>DÀY DÍNH MÀNG PHỔI</vt:lpstr>
      <vt:lpstr>DÀY MP ÁC TÍNH</vt:lpstr>
      <vt:lpstr>VÔI HÓA MÀNG PHỔI</vt:lpstr>
      <vt:lpstr>DÀY VÀ VÔI HÓA MP</vt:lpstr>
      <vt:lpstr>U MÀNG PHỔI</vt:lpstr>
      <vt:lpstr>HỘI CHỨNG PHÊ NANG, NHU MÔ PHỔI</vt:lpstr>
      <vt:lpstr>KHÍ ẢNH NỘI PHẾ QUẢN</vt:lpstr>
      <vt:lpstr>ĐÔNG ĐẶC THÙY GIỮA PHỔI PHẢI</vt:lpstr>
      <vt:lpstr>LAO PHỔI</vt:lpstr>
      <vt:lpstr>DẤU MỰC NƯỚC HƠI</vt:lpstr>
      <vt:lpstr>Áp xe phổi với hình ảnh mực nước hơi</vt:lpstr>
      <vt:lpstr>TRÀN DỊCH TRÀN KHÍ MP</vt:lpstr>
      <vt:lpstr>PHÙ PHỔI CẤP</vt:lpstr>
      <vt:lpstr>TỔN THƯƠNG CÁNH BƯỚM</vt:lpstr>
      <vt:lpstr>XẸP PHỔI</vt:lpstr>
      <vt:lpstr>XẸP PHỔI THÙY TRÊN PHỔI P</vt:lpstr>
      <vt:lpstr>XẸP TOÀN BỘ PHỔI</vt:lpstr>
      <vt:lpstr>U PHỔI</vt:lpstr>
      <vt:lpstr>U PHỔI</vt:lpstr>
      <vt:lpstr>HÌNH ẢNH LIỀM HƠI TRONG U NẤM</vt:lpstr>
      <vt:lpstr>PowerPoint Presentation</vt:lpstr>
      <vt:lpstr>XQ DÃN PHẾ QUẢN</vt:lpstr>
      <vt:lpstr>Dấu hiệu đường ray xe  lửa thùy trên phổi P</vt:lpstr>
      <vt:lpstr>DPQ HÌNH TRỤ</vt:lpstr>
      <vt:lpstr>DPQ hình túi: tổ ong, chùm nho</vt:lpstr>
      <vt:lpstr>HÌNH ẢNH GIÁN TIẾP DPQ</vt:lpstr>
      <vt:lpstr>XQ COPD</vt:lpstr>
      <vt:lpstr>KHÍ PHẾ THỦNG</vt:lpstr>
      <vt:lpstr>KHÍ PHẾ THỦNG</vt:lpstr>
      <vt:lpstr>KHÍ PHẾ THỦNG</vt:lpstr>
      <vt:lpstr>KPT TOÀN TIỂU THÙY</vt:lpstr>
      <vt:lpstr>BẤT THƯỜNG TRUNG THẤT</vt:lpstr>
      <vt:lpstr>U QUÁI</vt:lpstr>
      <vt:lpstr>PowerPoint Presentation</vt:lpstr>
      <vt:lpstr>TRUNG THẤT GIỮA</vt:lpstr>
      <vt:lpstr>U TRUNG THẤT GIỮA</vt:lpstr>
      <vt:lpstr>BẤT THƯỜNG TRUNG THẤT SAU</vt:lpstr>
      <vt:lpstr>TRUNG THẤT SAU</vt:lpstr>
      <vt:lpstr>TH1</vt:lpstr>
      <vt:lpstr>TH2</vt:lpstr>
      <vt:lpstr>TH 3</vt:lpstr>
      <vt:lpstr> TH4</vt:lpstr>
      <vt:lpstr>KẾT LUẬN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PHIM X QUANG NGỰC</dc:title>
  <dc:creator>ASUS</dc:creator>
  <cp:lastModifiedBy>User</cp:lastModifiedBy>
  <cp:revision>89</cp:revision>
  <dcterms:created xsi:type="dcterms:W3CDTF">2016-09-09T03:09:50Z</dcterms:created>
  <dcterms:modified xsi:type="dcterms:W3CDTF">2018-10-29T02:41:04Z</dcterms:modified>
</cp:coreProperties>
</file>